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69" r:id="rId4"/>
    <p:sldId id="258" r:id="rId5"/>
    <p:sldId id="266" r:id="rId6"/>
    <p:sldId id="259" r:id="rId7"/>
    <p:sldId id="261" r:id="rId8"/>
    <p:sldId id="263" r:id="rId9"/>
    <p:sldId id="276" r:id="rId10"/>
    <p:sldId id="267" r:id="rId11"/>
    <p:sldId id="264" r:id="rId12"/>
    <p:sldId id="270" r:id="rId13"/>
    <p:sldId id="271" r:id="rId14"/>
    <p:sldId id="277" r:id="rId15"/>
    <p:sldId id="265" r:id="rId16"/>
    <p:sldId id="268" r:id="rId17"/>
    <p:sldId id="278" r:id="rId18"/>
    <p:sldId id="279" r:id="rId19"/>
    <p:sldId id="280"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6"/>
    <p:restoredTop sz="94694"/>
  </p:normalViewPr>
  <p:slideViewPr>
    <p:cSldViewPr snapToGrid="0">
      <p:cViewPr varScale="1">
        <p:scale>
          <a:sx n="121" d="100"/>
          <a:sy n="121" d="100"/>
        </p:scale>
        <p:origin x="3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9E44F-5F09-FA46-935E-67BBE07ACBBC}" type="datetimeFigureOut">
              <a:rPr lang="nl-NL" smtClean="0"/>
              <a:t>16-11-2024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8132E-335C-1B40-8F08-D44022062410}" type="slidenum">
              <a:rPr lang="nl-NL" smtClean="0"/>
              <a:t>‹nr.›</a:t>
            </a:fld>
            <a:endParaRPr lang="nl-NL"/>
          </a:p>
        </p:txBody>
      </p:sp>
    </p:spTree>
    <p:extLst>
      <p:ext uri="{BB962C8B-B14F-4D97-AF65-F5344CB8AC3E}">
        <p14:creationId xmlns:p14="http://schemas.microsoft.com/office/powerpoint/2010/main" val="234789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LET OP! EXTRA MATERIAAL </a:t>
            </a:r>
            <a:r>
              <a:rPr lang="nl-NL" b="0" dirty="0"/>
              <a:t>-</a:t>
            </a:r>
            <a:r>
              <a:rPr lang="nl-NL" b="1" dirty="0"/>
              <a:t> </a:t>
            </a:r>
            <a:r>
              <a:rPr lang="nl-NL" dirty="0"/>
              <a:t>Maak voorafgaand aan de les kopieën of afdrukken van </a:t>
            </a:r>
            <a:r>
              <a:rPr lang="nl-NL" b="1" dirty="0"/>
              <a:t>Kubussen kijken</a:t>
            </a:r>
            <a:r>
              <a:rPr lang="nl-NL" dirty="0"/>
              <a:t> voor ieder groepje van 3 of 4 leerlingen, handleiding blz. 56 en 57 of laatste pagina’s van dit bestand. Er is schrijfpapier nodig voor het uitvoeren van de lesvoorstellen.</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a:t>
            </a:fld>
            <a:endParaRPr lang="nl-NL"/>
          </a:p>
        </p:txBody>
      </p:sp>
    </p:spTree>
    <p:extLst>
      <p:ext uri="{BB962C8B-B14F-4D97-AF65-F5344CB8AC3E}">
        <p14:creationId xmlns:p14="http://schemas.microsoft.com/office/powerpoint/2010/main" val="382483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groepjes van 3 of 4 meisjes of 3 of 4 jongens. Geef ieder groepje een kopie van </a:t>
            </a:r>
            <a:r>
              <a:rPr lang="nl-NL" b="1" dirty="0">
                <a:effectLst/>
                <a:latin typeface="Myriad Pro" panose="020B0503030403020204" pitchFamily="34" charset="0"/>
              </a:rPr>
              <a:t>Kubussen kijken</a:t>
            </a:r>
            <a:r>
              <a:rPr lang="nl-NL" b="0" dirty="0">
                <a:effectLst/>
                <a:latin typeface="Myriad Pro" panose="020B0503030403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6</a:t>
            </a:fld>
            <a:endParaRPr lang="nl-NL"/>
          </a:p>
        </p:txBody>
      </p:sp>
    </p:spTree>
    <p:extLst>
      <p:ext uri="{BB962C8B-B14F-4D97-AF65-F5344CB8AC3E}">
        <p14:creationId xmlns:p14="http://schemas.microsoft.com/office/powerpoint/2010/main" val="2022356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latin typeface="Myriad Pro" panose="020B0503030403020204" pitchFamily="34" charset="0"/>
              </a:rPr>
              <a:t>LET OP! Lees deze opdracht voor! De leerlingen sluiten hun ogen.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7</a:t>
            </a:fld>
            <a:endParaRPr lang="nl-NL"/>
          </a:p>
        </p:txBody>
      </p:sp>
    </p:spTree>
    <p:extLst>
      <p:ext uri="{BB962C8B-B14F-4D97-AF65-F5344CB8AC3E}">
        <p14:creationId xmlns:p14="http://schemas.microsoft.com/office/powerpoint/2010/main" val="2813496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Heeft ieder groepje schrijfpapier?</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8</a:t>
            </a:fld>
            <a:endParaRPr lang="nl-NL"/>
          </a:p>
        </p:txBody>
      </p:sp>
    </p:spTree>
    <p:extLst>
      <p:ext uri="{BB962C8B-B14F-4D97-AF65-F5344CB8AC3E}">
        <p14:creationId xmlns:p14="http://schemas.microsoft.com/office/powerpoint/2010/main" val="1536522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jongens- en meisjesgroepjes van vier personen. Heeft ieder groepje schrijfpapier?</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10</a:t>
            </a:fld>
            <a:endParaRPr lang="nl-NL"/>
          </a:p>
        </p:txBody>
      </p:sp>
    </p:spTree>
    <p:extLst>
      <p:ext uri="{BB962C8B-B14F-4D97-AF65-F5344CB8AC3E}">
        <p14:creationId xmlns:p14="http://schemas.microsoft.com/office/powerpoint/2010/main" val="1965797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Schrijf nuttige suggesties van leerlingen op voor uzelf en/of collega’s.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15</a:t>
            </a:fld>
            <a:endParaRPr lang="nl-NL"/>
          </a:p>
        </p:txBody>
      </p:sp>
    </p:spTree>
    <p:extLst>
      <p:ext uri="{BB962C8B-B14F-4D97-AF65-F5344CB8AC3E}">
        <p14:creationId xmlns:p14="http://schemas.microsoft.com/office/powerpoint/2010/main" val="1881669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18</a:t>
            </a:fld>
            <a:endParaRPr lang="nl-NL"/>
          </a:p>
        </p:txBody>
      </p:sp>
    </p:spTree>
    <p:extLst>
      <p:ext uri="{BB962C8B-B14F-4D97-AF65-F5344CB8AC3E}">
        <p14:creationId xmlns:p14="http://schemas.microsoft.com/office/powerpoint/2010/main" val="153496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19</a:t>
            </a:fld>
            <a:endParaRPr lang="nl-NL"/>
          </a:p>
        </p:txBody>
      </p:sp>
    </p:spTree>
    <p:extLst>
      <p:ext uri="{BB962C8B-B14F-4D97-AF65-F5344CB8AC3E}">
        <p14:creationId xmlns:p14="http://schemas.microsoft.com/office/powerpoint/2010/main" val="95515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00F32-AB8F-9E45-DEC9-E44D4DA59DD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55D5CB6-E2C9-D605-51B1-21BF347FD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C655F5-4BDD-8171-896C-46306B223913}"/>
              </a:ext>
            </a:extLst>
          </p:cNvPr>
          <p:cNvSpPr>
            <a:spLocks noGrp="1"/>
          </p:cNvSpPr>
          <p:nvPr>
            <p:ph type="dt" sz="half" idx="10"/>
          </p:nvPr>
        </p:nvSpPr>
        <p:spPr/>
        <p:txBody>
          <a:bodyPr/>
          <a:lstStyle/>
          <a:p>
            <a:fld id="{C271499A-9A5B-7B40-958B-D96A4E7FD692}" type="datetime1">
              <a:rPr lang="nl-NL" smtClean="0"/>
              <a:t>16-11-2024</a:t>
            </a:fld>
            <a:endParaRPr lang="nl-NL"/>
          </a:p>
        </p:txBody>
      </p:sp>
      <p:sp>
        <p:nvSpPr>
          <p:cNvPr id="5" name="Tijdelijke aanduiding voor voettekst 4">
            <a:extLst>
              <a:ext uri="{FF2B5EF4-FFF2-40B4-BE49-F238E27FC236}">
                <a16:creationId xmlns:a16="http://schemas.microsoft.com/office/drawing/2014/main" id="{482BB1DE-6DE9-4DAB-2BBD-495D5393700B}"/>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C6C85DC5-A225-DC77-F5F9-71434134B59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0381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8FD4-E48E-6CAF-BF68-98534D381D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DD60E-F03F-D3C0-103B-16F34417E4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4723B-5F54-3146-233C-ACDB13CE33A7}"/>
              </a:ext>
            </a:extLst>
          </p:cNvPr>
          <p:cNvSpPr>
            <a:spLocks noGrp="1"/>
          </p:cNvSpPr>
          <p:nvPr>
            <p:ph type="dt" sz="half" idx="10"/>
          </p:nvPr>
        </p:nvSpPr>
        <p:spPr/>
        <p:txBody>
          <a:bodyPr/>
          <a:lstStyle/>
          <a:p>
            <a:fld id="{EC170549-0814-1346-AAFB-B2C90683DB78}" type="datetime1">
              <a:rPr lang="nl-NL" smtClean="0"/>
              <a:t>16-11-2024</a:t>
            </a:fld>
            <a:endParaRPr lang="nl-NL"/>
          </a:p>
        </p:txBody>
      </p:sp>
      <p:sp>
        <p:nvSpPr>
          <p:cNvPr id="5" name="Tijdelijke aanduiding voor voettekst 4">
            <a:extLst>
              <a:ext uri="{FF2B5EF4-FFF2-40B4-BE49-F238E27FC236}">
                <a16:creationId xmlns:a16="http://schemas.microsoft.com/office/drawing/2014/main" id="{574E0178-5789-2C24-285D-2B15F88B4997}"/>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D26FACC0-6D65-8F83-BDF1-66FA5C7913F4}"/>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49280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02C9D94-798C-ACF3-B02F-738E763753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0ED226-07FE-BDA0-B921-8F815FD7656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C5AFEB-34C6-2073-D706-E906FFB601B8}"/>
              </a:ext>
            </a:extLst>
          </p:cNvPr>
          <p:cNvSpPr>
            <a:spLocks noGrp="1"/>
          </p:cNvSpPr>
          <p:nvPr>
            <p:ph type="dt" sz="half" idx="10"/>
          </p:nvPr>
        </p:nvSpPr>
        <p:spPr/>
        <p:txBody>
          <a:bodyPr/>
          <a:lstStyle/>
          <a:p>
            <a:fld id="{2BD4F900-7EA8-314F-841E-2EBE9FA783A6}" type="datetime1">
              <a:rPr lang="nl-NL" smtClean="0"/>
              <a:t>16-11-2024</a:t>
            </a:fld>
            <a:endParaRPr lang="nl-NL"/>
          </a:p>
        </p:txBody>
      </p:sp>
      <p:sp>
        <p:nvSpPr>
          <p:cNvPr id="5" name="Tijdelijke aanduiding voor voettekst 4">
            <a:extLst>
              <a:ext uri="{FF2B5EF4-FFF2-40B4-BE49-F238E27FC236}">
                <a16:creationId xmlns:a16="http://schemas.microsoft.com/office/drawing/2014/main" id="{D610482F-AD11-7CDB-F810-6AE578458BD5}"/>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353E21A2-8DC2-2AF0-8214-0F717DEE0AFF}"/>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33341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A446C-E14D-209F-1155-6B8168198F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0A8047-BF1D-7AFF-3C17-26146B71F8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BEF410-A31A-7C4D-2C7B-94B276987EA8}"/>
              </a:ext>
            </a:extLst>
          </p:cNvPr>
          <p:cNvSpPr>
            <a:spLocks noGrp="1"/>
          </p:cNvSpPr>
          <p:nvPr>
            <p:ph type="dt" sz="half" idx="10"/>
          </p:nvPr>
        </p:nvSpPr>
        <p:spPr/>
        <p:txBody>
          <a:bodyPr/>
          <a:lstStyle/>
          <a:p>
            <a:fld id="{9EA27750-AFD9-4F41-A86F-1D0C4D7BB848}" type="datetime1">
              <a:rPr lang="nl-NL" smtClean="0"/>
              <a:t>16-11-2024</a:t>
            </a:fld>
            <a:endParaRPr lang="nl-NL"/>
          </a:p>
        </p:txBody>
      </p:sp>
      <p:sp>
        <p:nvSpPr>
          <p:cNvPr id="5" name="Tijdelijke aanduiding voor voettekst 4">
            <a:extLst>
              <a:ext uri="{FF2B5EF4-FFF2-40B4-BE49-F238E27FC236}">
                <a16:creationId xmlns:a16="http://schemas.microsoft.com/office/drawing/2014/main" id="{9E6BD1D6-7EB8-3482-E3AD-69F17655DA8C}"/>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731E4C17-03FB-4862-74E5-4427822CC12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80128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34237-7E18-993B-A205-C212E878D51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42A182-2B22-DA41-95B2-494A4284B1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C100E3C-2F5B-EE1E-A78C-63045337BBE9}"/>
              </a:ext>
            </a:extLst>
          </p:cNvPr>
          <p:cNvSpPr>
            <a:spLocks noGrp="1"/>
          </p:cNvSpPr>
          <p:nvPr>
            <p:ph type="dt" sz="half" idx="10"/>
          </p:nvPr>
        </p:nvSpPr>
        <p:spPr/>
        <p:txBody>
          <a:bodyPr/>
          <a:lstStyle/>
          <a:p>
            <a:fld id="{9070ECF2-0108-7042-86DA-117C7C6DDC3A}" type="datetime1">
              <a:rPr lang="nl-NL" smtClean="0"/>
              <a:t>16-11-2024</a:t>
            </a:fld>
            <a:endParaRPr lang="nl-NL"/>
          </a:p>
        </p:txBody>
      </p:sp>
      <p:sp>
        <p:nvSpPr>
          <p:cNvPr id="5" name="Tijdelijke aanduiding voor voettekst 4">
            <a:extLst>
              <a:ext uri="{FF2B5EF4-FFF2-40B4-BE49-F238E27FC236}">
                <a16:creationId xmlns:a16="http://schemas.microsoft.com/office/drawing/2014/main" id="{3CDCA093-3B3B-0A67-1141-B1194048A42D}"/>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55C00C2F-B283-52C4-5EC1-0E5486C0B9A5}"/>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062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E0D23-C5B1-8138-242E-30A5F610C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B8E9D5-3427-8A3D-8796-5DAF6E18751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3F15E1-FF7A-713F-558C-335C58D176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5F126A-1287-0AC7-38C5-571B9F601782}"/>
              </a:ext>
            </a:extLst>
          </p:cNvPr>
          <p:cNvSpPr>
            <a:spLocks noGrp="1"/>
          </p:cNvSpPr>
          <p:nvPr>
            <p:ph type="dt" sz="half" idx="10"/>
          </p:nvPr>
        </p:nvSpPr>
        <p:spPr/>
        <p:txBody>
          <a:bodyPr/>
          <a:lstStyle/>
          <a:p>
            <a:fld id="{0A514F75-DA7E-E444-97BA-65B45300E074}" type="datetime1">
              <a:rPr lang="nl-NL" smtClean="0"/>
              <a:t>16-11-2024</a:t>
            </a:fld>
            <a:endParaRPr lang="nl-NL"/>
          </a:p>
        </p:txBody>
      </p:sp>
      <p:sp>
        <p:nvSpPr>
          <p:cNvPr id="6" name="Tijdelijke aanduiding voor voettekst 5">
            <a:extLst>
              <a:ext uri="{FF2B5EF4-FFF2-40B4-BE49-F238E27FC236}">
                <a16:creationId xmlns:a16="http://schemas.microsoft.com/office/drawing/2014/main" id="{F6E1274F-316E-2053-3BB4-8EB7AA287482}"/>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EF36F8A1-6E47-F0B1-D9BD-5E00D0E10B4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64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962E-D0EB-2B3D-8EF1-35771AF74C4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A36E187-C5C5-CCE4-DE13-04A07FA8E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4E600E3-F3C4-C4C5-33E3-8B9FBD7B634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7A6D4CE-0F5A-5C48-C520-365A27BAA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1921EE-5004-E18A-D838-A0D5B56D9E4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34ECA7-9EE9-D862-FE51-CDD0D05632E6}"/>
              </a:ext>
            </a:extLst>
          </p:cNvPr>
          <p:cNvSpPr>
            <a:spLocks noGrp="1"/>
          </p:cNvSpPr>
          <p:nvPr>
            <p:ph type="dt" sz="half" idx="10"/>
          </p:nvPr>
        </p:nvSpPr>
        <p:spPr/>
        <p:txBody>
          <a:bodyPr/>
          <a:lstStyle/>
          <a:p>
            <a:fld id="{47C784A9-2934-7248-8BAF-A63570F67B4A}" type="datetime1">
              <a:rPr lang="nl-NL" smtClean="0"/>
              <a:t>16-11-2024</a:t>
            </a:fld>
            <a:endParaRPr lang="nl-NL"/>
          </a:p>
        </p:txBody>
      </p:sp>
      <p:sp>
        <p:nvSpPr>
          <p:cNvPr id="8" name="Tijdelijke aanduiding voor voettekst 7">
            <a:extLst>
              <a:ext uri="{FF2B5EF4-FFF2-40B4-BE49-F238E27FC236}">
                <a16:creationId xmlns:a16="http://schemas.microsoft.com/office/drawing/2014/main" id="{8B2D4008-828E-51FD-58DF-A9E3FD704A74}"/>
              </a:ext>
            </a:extLst>
          </p:cNvPr>
          <p:cNvSpPr>
            <a:spLocks noGrp="1"/>
          </p:cNvSpPr>
          <p:nvPr>
            <p:ph type="ftr" sz="quarter" idx="11"/>
          </p:nvPr>
        </p:nvSpPr>
        <p:spPr/>
        <p:txBody>
          <a:bodyPr/>
          <a:lstStyle/>
          <a:p>
            <a:r>
              <a:rPr lang="nl-NL"/>
              <a:t>© Breingeheimen</a:t>
            </a:r>
          </a:p>
          <a:p>
            <a:r>
              <a:rPr lang="nl-NL"/>
              <a:t>
</a:t>
            </a:r>
          </a:p>
        </p:txBody>
      </p:sp>
      <p:sp>
        <p:nvSpPr>
          <p:cNvPr id="9" name="Tijdelijke aanduiding voor dianummer 8">
            <a:extLst>
              <a:ext uri="{FF2B5EF4-FFF2-40B4-BE49-F238E27FC236}">
                <a16:creationId xmlns:a16="http://schemas.microsoft.com/office/drawing/2014/main" id="{A4E1E9B7-818B-0E06-3211-1BACC75AFBF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1391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CE71C-83F4-25BB-DC9E-53A0092F36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128F801-EA46-28A6-2E78-B0CD2007C707}"/>
              </a:ext>
            </a:extLst>
          </p:cNvPr>
          <p:cNvSpPr>
            <a:spLocks noGrp="1"/>
          </p:cNvSpPr>
          <p:nvPr>
            <p:ph type="dt" sz="half" idx="10"/>
          </p:nvPr>
        </p:nvSpPr>
        <p:spPr/>
        <p:txBody>
          <a:bodyPr/>
          <a:lstStyle/>
          <a:p>
            <a:fld id="{F8D5B152-7DBA-F54F-AB1D-B2B88733C5A6}" type="datetime1">
              <a:rPr lang="nl-NL" smtClean="0"/>
              <a:t>16-11-2024</a:t>
            </a:fld>
            <a:endParaRPr lang="nl-NL"/>
          </a:p>
        </p:txBody>
      </p:sp>
      <p:sp>
        <p:nvSpPr>
          <p:cNvPr id="4" name="Tijdelijke aanduiding voor voettekst 3">
            <a:extLst>
              <a:ext uri="{FF2B5EF4-FFF2-40B4-BE49-F238E27FC236}">
                <a16:creationId xmlns:a16="http://schemas.microsoft.com/office/drawing/2014/main" id="{9AEE207E-70D7-F9A5-67B8-1F65E5AD5051}"/>
              </a:ext>
            </a:extLst>
          </p:cNvPr>
          <p:cNvSpPr>
            <a:spLocks noGrp="1"/>
          </p:cNvSpPr>
          <p:nvPr>
            <p:ph type="ftr" sz="quarter" idx="11"/>
          </p:nvPr>
        </p:nvSpPr>
        <p:spPr/>
        <p:txBody>
          <a:bodyPr/>
          <a:lstStyle/>
          <a:p>
            <a:r>
              <a:rPr lang="nl-NL"/>
              <a:t>© Breingeheimen</a:t>
            </a:r>
          </a:p>
          <a:p>
            <a:r>
              <a:rPr lang="nl-NL"/>
              <a:t>
</a:t>
            </a:r>
          </a:p>
        </p:txBody>
      </p:sp>
      <p:sp>
        <p:nvSpPr>
          <p:cNvPr id="5" name="Tijdelijke aanduiding voor dianummer 4">
            <a:extLst>
              <a:ext uri="{FF2B5EF4-FFF2-40B4-BE49-F238E27FC236}">
                <a16:creationId xmlns:a16="http://schemas.microsoft.com/office/drawing/2014/main" id="{419EED50-9D0E-4C97-0DEB-687656A7542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2962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A514F5-D789-732A-4FA9-FDD017BA17D2}"/>
              </a:ext>
            </a:extLst>
          </p:cNvPr>
          <p:cNvSpPr>
            <a:spLocks noGrp="1"/>
          </p:cNvSpPr>
          <p:nvPr>
            <p:ph type="dt" sz="half" idx="10"/>
          </p:nvPr>
        </p:nvSpPr>
        <p:spPr/>
        <p:txBody>
          <a:bodyPr/>
          <a:lstStyle/>
          <a:p>
            <a:fld id="{12306B98-E167-6048-9A72-B04AB39DDECE}" type="datetime1">
              <a:rPr lang="nl-NL" smtClean="0"/>
              <a:t>16-11-2024</a:t>
            </a:fld>
            <a:endParaRPr lang="nl-NL"/>
          </a:p>
        </p:txBody>
      </p:sp>
      <p:sp>
        <p:nvSpPr>
          <p:cNvPr id="3" name="Tijdelijke aanduiding voor voettekst 2">
            <a:extLst>
              <a:ext uri="{FF2B5EF4-FFF2-40B4-BE49-F238E27FC236}">
                <a16:creationId xmlns:a16="http://schemas.microsoft.com/office/drawing/2014/main" id="{252A102F-079F-DDC1-6AE5-3C7FBF829A64}"/>
              </a:ext>
            </a:extLst>
          </p:cNvPr>
          <p:cNvSpPr>
            <a:spLocks noGrp="1"/>
          </p:cNvSpPr>
          <p:nvPr>
            <p:ph type="ftr" sz="quarter" idx="11"/>
          </p:nvPr>
        </p:nvSpPr>
        <p:spPr/>
        <p:txBody>
          <a:bodyPr/>
          <a:lstStyle/>
          <a:p>
            <a:r>
              <a:rPr lang="nl-NL"/>
              <a:t>© Breingeheimen</a:t>
            </a:r>
          </a:p>
          <a:p>
            <a:r>
              <a:rPr lang="nl-NL"/>
              <a:t>
</a:t>
            </a:r>
          </a:p>
        </p:txBody>
      </p:sp>
      <p:sp>
        <p:nvSpPr>
          <p:cNvPr id="4" name="Tijdelijke aanduiding voor dianummer 3">
            <a:extLst>
              <a:ext uri="{FF2B5EF4-FFF2-40B4-BE49-F238E27FC236}">
                <a16:creationId xmlns:a16="http://schemas.microsoft.com/office/drawing/2014/main" id="{846BDB9A-EB95-B69C-3B72-E0F4D39789B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7418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2BED54-3E30-29B7-7870-62B36444D6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7F50340-B548-07D6-91B8-9449048C1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DA31841-A103-F94B-F8C5-41845F202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99EA62-F093-26E1-F3A9-E3C6304D8A41}"/>
              </a:ext>
            </a:extLst>
          </p:cNvPr>
          <p:cNvSpPr>
            <a:spLocks noGrp="1"/>
          </p:cNvSpPr>
          <p:nvPr>
            <p:ph type="dt" sz="half" idx="10"/>
          </p:nvPr>
        </p:nvSpPr>
        <p:spPr/>
        <p:txBody>
          <a:bodyPr/>
          <a:lstStyle/>
          <a:p>
            <a:fld id="{61F7A64B-11B3-EB47-807C-D7357FFD6200}" type="datetime1">
              <a:rPr lang="nl-NL" smtClean="0"/>
              <a:t>16-11-2024</a:t>
            </a:fld>
            <a:endParaRPr lang="nl-NL"/>
          </a:p>
        </p:txBody>
      </p:sp>
      <p:sp>
        <p:nvSpPr>
          <p:cNvPr id="6" name="Tijdelijke aanduiding voor voettekst 5">
            <a:extLst>
              <a:ext uri="{FF2B5EF4-FFF2-40B4-BE49-F238E27FC236}">
                <a16:creationId xmlns:a16="http://schemas.microsoft.com/office/drawing/2014/main" id="{2995AB6E-9300-550D-61ED-180B1F191755}"/>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5A78815-7C55-A39D-3FE4-5D6757FA9C9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48365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FA57A-7931-0A51-2D71-7CD0F5B8C5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C0C7B1B-A6B5-83B1-09B5-EB02FBDA4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171293D-0E13-87A6-D827-6B3985C0B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6D6CDC5-C1DB-C2E0-9115-09BD2A3C381E}"/>
              </a:ext>
            </a:extLst>
          </p:cNvPr>
          <p:cNvSpPr>
            <a:spLocks noGrp="1"/>
          </p:cNvSpPr>
          <p:nvPr>
            <p:ph type="dt" sz="half" idx="10"/>
          </p:nvPr>
        </p:nvSpPr>
        <p:spPr/>
        <p:txBody>
          <a:bodyPr/>
          <a:lstStyle/>
          <a:p>
            <a:fld id="{39E3F48B-1C43-EE44-AFA8-EC0E76C7276E}" type="datetime1">
              <a:rPr lang="nl-NL" smtClean="0"/>
              <a:t>16-11-2024</a:t>
            </a:fld>
            <a:endParaRPr lang="nl-NL"/>
          </a:p>
        </p:txBody>
      </p:sp>
      <p:sp>
        <p:nvSpPr>
          <p:cNvPr id="6" name="Tijdelijke aanduiding voor voettekst 5">
            <a:extLst>
              <a:ext uri="{FF2B5EF4-FFF2-40B4-BE49-F238E27FC236}">
                <a16:creationId xmlns:a16="http://schemas.microsoft.com/office/drawing/2014/main" id="{3CFA9A88-0204-46E6-6FB7-F2983E072BCF}"/>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BED6319-4497-D2BE-0B5D-1769A47C010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4275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3638C6-B1A0-4637-35B9-3911ACCE2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6ED564-0C2F-1863-9AEF-1D3440657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C45FD6-B43A-8AF1-6D0D-1EE76C865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8142D8-1DC0-B94E-8ED1-F6CC3D292EC0}" type="datetime1">
              <a:rPr lang="nl-NL" smtClean="0"/>
              <a:t>16-11-2024</a:t>
            </a:fld>
            <a:endParaRPr lang="nl-NL"/>
          </a:p>
        </p:txBody>
      </p:sp>
      <p:sp>
        <p:nvSpPr>
          <p:cNvPr id="5" name="Tijdelijke aanduiding voor voettekst 4">
            <a:extLst>
              <a:ext uri="{FF2B5EF4-FFF2-40B4-BE49-F238E27FC236}">
                <a16:creationId xmlns:a16="http://schemas.microsoft.com/office/drawing/2014/main" id="{708FAE61-83D2-A024-A406-B0519A5D3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E357D70B-D7B8-E216-01AD-B0B1352D6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7AD6B9-313B-A24C-9848-97B7E617D4B9}" type="slidenum">
              <a:rPr lang="nl-NL" smtClean="0"/>
              <a:t>‹nr.›</a:t>
            </a:fld>
            <a:endParaRPr lang="nl-NL"/>
          </a:p>
        </p:txBody>
      </p:sp>
    </p:spTree>
    <p:extLst>
      <p:ext uri="{BB962C8B-B14F-4D97-AF65-F5344CB8AC3E}">
        <p14:creationId xmlns:p14="http://schemas.microsoft.com/office/powerpoint/2010/main" val="10663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9000" t="-46000" b="-12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CC890-3251-4A80-2E7A-B9419481BA6D}"/>
              </a:ext>
            </a:extLst>
          </p:cNvPr>
          <p:cNvSpPr>
            <a:spLocks noGrp="1"/>
          </p:cNvSpPr>
          <p:nvPr>
            <p:ph type="ctrTitle"/>
          </p:nvPr>
        </p:nvSpPr>
        <p:spPr>
          <a:xfrm>
            <a:off x="673397" y="2958252"/>
            <a:ext cx="9144000" cy="2387600"/>
          </a:xfrm>
        </p:spPr>
        <p:txBody>
          <a:bodyPr/>
          <a:lstStyle/>
          <a:p>
            <a:pPr algn="l"/>
            <a:r>
              <a:rPr lang="nl-NL" b="1" dirty="0">
                <a:solidFill>
                  <a:schemeClr val="bg1"/>
                </a:solidFill>
                <a:latin typeface="Myriad Pro Cond" panose="020B0506030403020204" pitchFamily="34" charset="0"/>
              </a:rPr>
              <a:t>Breingeheimen Studievaardigheden II</a:t>
            </a:r>
          </a:p>
        </p:txBody>
      </p:sp>
      <p:sp>
        <p:nvSpPr>
          <p:cNvPr id="3" name="Tijdelijke aanduiding voor voettekst 2">
            <a:extLst>
              <a:ext uri="{FF2B5EF4-FFF2-40B4-BE49-F238E27FC236}">
                <a16:creationId xmlns:a16="http://schemas.microsoft.com/office/drawing/2014/main" id="{9ADCFC40-D12C-DC8F-8618-3C54C7C3CAA8}"/>
              </a:ext>
            </a:extLst>
          </p:cNvPr>
          <p:cNvSpPr>
            <a:spLocks noGrp="1"/>
          </p:cNvSpPr>
          <p:nvPr>
            <p:ph type="ftr" sz="quarter" idx="11"/>
          </p:nvPr>
        </p:nvSpPr>
        <p:spPr/>
        <p:txBody>
          <a:bodyPr/>
          <a:lstStyle/>
          <a:p>
            <a:r>
              <a:rPr lang="nl-NL" dirty="0">
                <a:solidFill>
                  <a:schemeClr val="bg1"/>
                </a:solidFill>
              </a:rPr>
              <a:t>© Breingeheimen</a:t>
            </a:r>
          </a:p>
          <a:p>
            <a:r>
              <a:rPr lang="nl-NL" dirty="0">
                <a:solidFill>
                  <a:schemeClr val="bg1"/>
                </a:solidFill>
              </a:rPr>
              <a:t>
</a:t>
            </a:r>
          </a:p>
        </p:txBody>
      </p:sp>
    </p:spTree>
    <p:extLst>
      <p:ext uri="{BB962C8B-B14F-4D97-AF65-F5344CB8AC3E}">
        <p14:creationId xmlns:p14="http://schemas.microsoft.com/office/powerpoint/2010/main" val="134541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1</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200" y="1825625"/>
            <a:ext cx="8652164" cy="4351338"/>
          </a:xfrm>
        </p:spPr>
        <p:txBody>
          <a:bodyPr>
            <a:normAutofit/>
          </a:bodyPr>
          <a:lstStyle/>
          <a:p>
            <a:pPr marL="0" indent="0">
              <a:buNone/>
            </a:pPr>
            <a:r>
              <a:rPr lang="nl-NL" i="1" dirty="0">
                <a:effectLst/>
                <a:latin typeface="Myriad Pro" panose="020B0503030403020204" pitchFamily="34" charset="0"/>
              </a:rPr>
              <a:t>Instructie</a:t>
            </a:r>
            <a:r>
              <a:rPr lang="nl-NL" dirty="0">
                <a:effectLst/>
                <a:latin typeface="Myriad Pro" panose="020B0503030403020204" pitchFamily="34" charset="0"/>
              </a:rPr>
              <a:t>:</a:t>
            </a:r>
          </a:p>
          <a:p>
            <a:pPr marL="0" indent="0">
              <a:buNone/>
            </a:pPr>
            <a:r>
              <a:rPr lang="nl-NL" dirty="0">
                <a:effectLst/>
                <a:latin typeface="Myriad Pro" panose="020B0503030403020204" pitchFamily="34" charset="0"/>
              </a:rPr>
              <a:t>De meisjes schrijven een aantal dingen op waar jongens op school beter in zijn. </a:t>
            </a:r>
          </a:p>
          <a:p>
            <a:pPr marL="0" indent="0">
              <a:buNone/>
            </a:pPr>
            <a:r>
              <a:rPr lang="nl-NL" dirty="0">
                <a:effectLst/>
                <a:latin typeface="Myriad Pro" panose="020B0503030403020204" pitchFamily="34" charset="0"/>
              </a:rPr>
              <a:t>De jongens schrijven op waar de meisjes beter in zijn. </a:t>
            </a:r>
          </a:p>
          <a:p>
            <a:pPr marL="0" indent="0">
              <a:buNone/>
            </a:pPr>
            <a:r>
              <a:rPr lang="nl-NL" dirty="0">
                <a:latin typeface="Myriad Pro" panose="020B0503030403020204" pitchFamily="34" charset="0"/>
              </a:rPr>
              <a:t>Na vijf minuten bespreken we jullie antwoorden.</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Na de volgende opdracht komen we teru</a:t>
            </a:r>
            <a:r>
              <a:rPr lang="nl-NL" dirty="0">
                <a:latin typeface="Myriad Pro" panose="020B0503030403020204" pitchFamily="34" charset="0"/>
              </a:rPr>
              <a:t>g op jullie </a:t>
            </a:r>
            <a:r>
              <a:rPr lang="nl-NL" dirty="0">
                <a:effectLst/>
                <a:latin typeface="Myriad Pro" panose="020B0503030403020204" pitchFamily="34" charset="0"/>
              </a:rPr>
              <a:t>antwoorden. Ik zet die daarom op het bord. </a:t>
            </a:r>
          </a:p>
          <a:p>
            <a:pPr marL="0" indent="0">
              <a:buNone/>
            </a:pPr>
            <a:endParaRPr lang="nl-NL" dirty="0"/>
          </a:p>
        </p:txBody>
      </p:sp>
      <p:sp>
        <p:nvSpPr>
          <p:cNvPr id="4" name="Tijdelijke aanduiding voor voettekst 3">
            <a:extLst>
              <a:ext uri="{FF2B5EF4-FFF2-40B4-BE49-F238E27FC236}">
                <a16:creationId xmlns:a16="http://schemas.microsoft.com/office/drawing/2014/main" id="{FFFFC2B9-7A85-9ED0-43FD-AD39A831E037}"/>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34158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E0C183-0980-1CD8-3975-1D70DBF4FD2E}"/>
              </a:ext>
            </a:extLst>
          </p:cNvPr>
          <p:cNvSpPr>
            <a:spLocks noGrp="1"/>
          </p:cNvSpPr>
          <p:nvPr>
            <p:ph idx="1"/>
          </p:nvPr>
        </p:nvSpPr>
        <p:spPr>
          <a:xfrm>
            <a:off x="838200" y="914400"/>
            <a:ext cx="10515600" cy="5262563"/>
          </a:xfrm>
        </p:spPr>
        <p:txBody>
          <a:bodyPr>
            <a:normAutofit/>
          </a:bodyPr>
          <a:lstStyle/>
          <a:p>
            <a:pPr marL="0" indent="0">
              <a:buNone/>
            </a:pPr>
            <a:r>
              <a:rPr lang="nl-NL" b="1" dirty="0">
                <a:latin typeface="Myriad Pro" panose="020B0503030403020204" pitchFamily="34" charset="0"/>
              </a:rPr>
              <a:t>Antwoorden</a:t>
            </a:r>
          </a:p>
          <a:p>
            <a:pPr marL="0" indent="0">
              <a:buNone/>
            </a:pPr>
            <a:endParaRPr lang="nl-NL" dirty="0"/>
          </a:p>
          <a:p>
            <a:pPr marL="0" indent="0">
              <a:buNone/>
            </a:pPr>
            <a:r>
              <a:rPr lang="nl-NL" dirty="0">
                <a:latin typeface="Myriad Pro" panose="020B0503030403020204" pitchFamily="34" charset="0"/>
              </a:rPr>
              <a:t>...</a:t>
            </a:r>
          </a:p>
        </p:txBody>
      </p:sp>
      <p:sp>
        <p:nvSpPr>
          <p:cNvPr id="2" name="Tijdelijke aanduiding voor voettekst 1">
            <a:extLst>
              <a:ext uri="{FF2B5EF4-FFF2-40B4-BE49-F238E27FC236}">
                <a16:creationId xmlns:a16="http://schemas.microsoft.com/office/drawing/2014/main" id="{2A127B16-B39C-BE20-9211-62F528174AF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8139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2</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a:xfrm>
            <a:off x="838200" y="1825625"/>
            <a:ext cx="9178636" cy="4351338"/>
          </a:xfrm>
        </p:spPr>
        <p:txBody>
          <a:bodyPr/>
          <a:lstStyle/>
          <a:p>
            <a:pPr marL="0" indent="0">
              <a:buNone/>
            </a:pPr>
            <a:r>
              <a:rPr lang="nl-NL" i="1" dirty="0">
                <a:effectLst/>
                <a:latin typeface="Myriad Pro" panose="020B0503030403020204" pitchFamily="34" charset="0"/>
              </a:rPr>
              <a:t>Instructie</a:t>
            </a:r>
            <a:r>
              <a:rPr lang="nl-NL" dirty="0">
                <a:effectLst/>
                <a:latin typeface="Myriad Pro" panose="020B0503030403020204" pitchFamily="34" charset="0"/>
              </a:rPr>
              <a:t>:</a:t>
            </a:r>
          </a:p>
          <a:p>
            <a:pPr marL="0" indent="0">
              <a:buNone/>
            </a:pPr>
            <a:r>
              <a:rPr lang="nl-NL" dirty="0">
                <a:effectLst/>
                <a:latin typeface="Myriad Pro" panose="020B0503030403020204" pitchFamily="34" charset="0"/>
              </a:rPr>
              <a:t>Beantwoord de vragen van </a:t>
            </a:r>
            <a:r>
              <a:rPr lang="nl-NL" b="1" dirty="0">
                <a:effectLst/>
                <a:latin typeface="Myriad Pro" panose="020B0503030403020204" pitchFamily="34" charset="0"/>
              </a:rPr>
              <a:t>Je bent goed in... </a:t>
            </a:r>
            <a:r>
              <a:rPr lang="nl-NL" dirty="0">
                <a:effectLst/>
                <a:latin typeface="Myriad Pro" panose="020B0503030403020204" pitchFamily="34" charset="0"/>
              </a:rPr>
              <a:t>blz. 15 </a:t>
            </a:r>
            <a:br>
              <a:rPr lang="nl-NL" dirty="0">
                <a:effectLst/>
                <a:latin typeface="Myriad Pro" panose="020B0503030403020204" pitchFamily="34" charset="0"/>
              </a:rPr>
            </a:br>
            <a:r>
              <a:rPr lang="nl-NL" dirty="0">
                <a:effectLst/>
                <a:latin typeface="Myriad Pro" panose="020B0503030403020204" pitchFamily="34" charset="0"/>
              </a:rPr>
              <a:t>van het werkboek. </a:t>
            </a:r>
          </a:p>
          <a:p>
            <a:pPr marL="0" indent="0">
              <a:buNone/>
            </a:pPr>
            <a:endParaRPr lang="nl-NL" dirty="0">
              <a:latin typeface="Myriad Pro" panose="020B0503030403020204" pitchFamily="34" charset="0"/>
            </a:endParaRPr>
          </a:p>
          <a:p>
            <a:pPr marL="0" indent="0">
              <a:buNone/>
            </a:pPr>
            <a:r>
              <a:rPr lang="nl-NL" dirty="0">
                <a:effectLst/>
                <a:latin typeface="Myriad Pro" panose="020B0503030403020204" pitchFamily="34" charset="0"/>
              </a:rPr>
              <a:t>Lees daarna de tekst bovenaan blz. 16 van het werkboek </a:t>
            </a:r>
            <a:br>
              <a:rPr lang="nl-NL" dirty="0">
                <a:effectLst/>
                <a:latin typeface="Myriad Pro" panose="020B0503030403020204" pitchFamily="34" charset="0"/>
              </a:rPr>
            </a:br>
            <a:r>
              <a:rPr lang="nl-NL" dirty="0">
                <a:effectLst/>
                <a:latin typeface="Myriad Pro" panose="020B0503030403020204" pitchFamily="34" charset="0"/>
              </a:rPr>
              <a:t>en kruis bij </a:t>
            </a:r>
            <a:r>
              <a:rPr lang="nl-NL" b="1" dirty="0">
                <a:effectLst/>
                <a:latin typeface="Myriad Pro" panose="020B0503030403020204" pitchFamily="34" charset="0"/>
              </a:rPr>
              <a:t>Meisjes en vrouwen zijn vaak beter in... </a:t>
            </a:r>
            <a:br>
              <a:rPr lang="nl-NL" b="1" dirty="0">
                <a:effectLst/>
                <a:latin typeface="Myriad Pro" panose="020B0503030403020204" pitchFamily="34" charset="0"/>
              </a:rPr>
            </a:br>
            <a:r>
              <a:rPr lang="nl-NL" dirty="0">
                <a:effectLst/>
                <a:latin typeface="Myriad Pro" panose="020B0503030403020204" pitchFamily="34" charset="0"/>
              </a:rPr>
              <a:t>op blz. 16 en bij </a:t>
            </a:r>
            <a:r>
              <a:rPr lang="nl-NL" b="1" dirty="0">
                <a:effectLst/>
                <a:latin typeface="Myriad Pro" panose="020B0503030403020204" pitchFamily="34" charset="0"/>
              </a:rPr>
              <a:t>Jongens en mannen zijn vaak beter in... </a:t>
            </a:r>
            <a:r>
              <a:rPr lang="nl-NL" dirty="0">
                <a:effectLst/>
                <a:latin typeface="Myriad Pro" panose="020B0503030403020204" pitchFamily="34" charset="0"/>
              </a:rPr>
              <a:t>op blz. 17 de zinnen aan die overeenkomen met je antwoorden van blz. 15.</a:t>
            </a:r>
          </a:p>
          <a:p>
            <a:pPr marL="0" indent="0">
              <a:buNone/>
            </a:pPr>
            <a:endParaRPr lang="nl-NL" dirty="0"/>
          </a:p>
        </p:txBody>
      </p:sp>
      <p:sp>
        <p:nvSpPr>
          <p:cNvPr id="4" name="Tijdelijke aanduiding voor voettekst 3">
            <a:extLst>
              <a:ext uri="{FF2B5EF4-FFF2-40B4-BE49-F238E27FC236}">
                <a16:creationId xmlns:a16="http://schemas.microsoft.com/office/drawing/2014/main" id="{541DDF66-CAB0-D5B9-D6FB-478B6A2D33FD}"/>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793051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1923316-AAF5-D989-E46C-04F0A9F5BEAF}"/>
              </a:ext>
            </a:extLst>
          </p:cNvPr>
          <p:cNvSpPr>
            <a:spLocks noGrp="1"/>
          </p:cNvSpPr>
          <p:nvPr>
            <p:ph idx="1"/>
          </p:nvPr>
        </p:nvSpPr>
        <p:spPr>
          <a:xfrm>
            <a:off x="838200" y="1253331"/>
            <a:ext cx="8735291" cy="4351338"/>
          </a:xfrm>
        </p:spPr>
        <p:txBody>
          <a:bodyPr>
            <a:normAutofit/>
          </a:bodyPr>
          <a:lstStyle/>
          <a:p>
            <a:pPr marL="0" indent="0">
              <a:buNone/>
            </a:pPr>
            <a:r>
              <a:rPr lang="nl-NL" b="1" dirty="0">
                <a:effectLst/>
                <a:latin typeface="Myriad Pro" panose="020B0503030403020204" pitchFamily="34" charset="0"/>
              </a:rPr>
              <a:t>Vragen voor de meisjes: </a:t>
            </a:r>
            <a:endParaRPr lang="nl-NL" b="1" dirty="0">
              <a:latin typeface="Myriad Pro" panose="020B0503030403020204" pitchFamily="34" charset="0"/>
            </a:endParaRPr>
          </a:p>
          <a:p>
            <a:pPr marL="514350" indent="-514350">
              <a:buAutoNum type="arabicPeriod"/>
            </a:pPr>
            <a:r>
              <a:rPr lang="nl-NL" dirty="0">
                <a:effectLst/>
                <a:latin typeface="Myriad Pro" panose="020B0503030403020204" pitchFamily="34" charset="0"/>
              </a:rPr>
              <a:t>Welke antwoorden die jullie gaven op blz. 15 komen overeen met de meisjeslijst op blz. 16? </a:t>
            </a:r>
          </a:p>
          <a:p>
            <a:pPr marL="514350" indent="-514350">
              <a:buAutoNum type="arabicPeriod" startAt="2"/>
            </a:pPr>
            <a:r>
              <a:rPr lang="nl-NL" dirty="0">
                <a:effectLst/>
                <a:latin typeface="Myriad Pro" panose="020B0503030403020204" pitchFamily="34" charset="0"/>
              </a:rPr>
              <a:t>In welke dingen waar jongens meestal beter in zijn, zijn jullie goed?</a:t>
            </a:r>
          </a:p>
          <a:p>
            <a:pPr marL="514350" indent="-514350">
              <a:buAutoNum type="arabicPeriod" startAt="3"/>
            </a:pPr>
            <a:r>
              <a:rPr lang="nl-NL" dirty="0">
                <a:effectLst/>
                <a:latin typeface="Myriad Pro" panose="020B0503030403020204" pitchFamily="34" charset="0"/>
              </a:rPr>
              <a:t>We kijken zo terug naar de antwoorden van de jongens over de meisjes (DOEN 1).</a:t>
            </a:r>
            <a:br>
              <a:rPr lang="nl-NL" dirty="0">
                <a:effectLst/>
                <a:latin typeface="Myriad Pro" panose="020B0503030403020204" pitchFamily="34" charset="0"/>
              </a:rPr>
            </a:br>
            <a:r>
              <a:rPr lang="nl-NL" dirty="0">
                <a:effectLst/>
                <a:latin typeface="Myriad Pro" panose="020B0503030403020204" pitchFamily="34" charset="0"/>
              </a:rPr>
              <a:t>Komen de dingen die de jongens genoemd hebben over meisjes, overeen met de lijst op bladzijde 16? Waar zitten eventuele verschillen?</a:t>
            </a:r>
          </a:p>
          <a:p>
            <a:pPr marL="0" indent="0">
              <a:lnSpc>
                <a:spcPct val="100000"/>
              </a:lnSpc>
              <a:buNone/>
            </a:pPr>
            <a:endParaRPr lang="nl-NL" dirty="0">
              <a:latin typeface="Myriad Pro" panose="020B0503030403020204" pitchFamily="34" charset="0"/>
            </a:endParaRPr>
          </a:p>
          <a:p>
            <a:pPr marL="0" indent="0">
              <a:buNone/>
            </a:pPr>
            <a:endParaRPr lang="nl-NL" dirty="0">
              <a:effectLst/>
              <a:latin typeface="Myriad Pro" panose="020B0503030403020204" pitchFamily="34" charset="0"/>
            </a:endParaRPr>
          </a:p>
          <a:p>
            <a:endParaRPr lang="nl-NL" dirty="0"/>
          </a:p>
        </p:txBody>
      </p:sp>
      <p:sp>
        <p:nvSpPr>
          <p:cNvPr id="2" name="Tijdelijke aanduiding voor voettekst 1">
            <a:extLst>
              <a:ext uri="{FF2B5EF4-FFF2-40B4-BE49-F238E27FC236}">
                <a16:creationId xmlns:a16="http://schemas.microsoft.com/office/drawing/2014/main" id="{388EA7F6-AB17-7594-EB37-1452923B03B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4233790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1923316-AAF5-D989-E46C-04F0A9F5BEAF}"/>
              </a:ext>
            </a:extLst>
          </p:cNvPr>
          <p:cNvSpPr>
            <a:spLocks noGrp="1"/>
          </p:cNvSpPr>
          <p:nvPr>
            <p:ph idx="1"/>
          </p:nvPr>
        </p:nvSpPr>
        <p:spPr>
          <a:xfrm>
            <a:off x="838200" y="1253331"/>
            <a:ext cx="8679873" cy="4351338"/>
          </a:xfrm>
        </p:spPr>
        <p:txBody>
          <a:bodyPr>
            <a:normAutofit/>
          </a:bodyPr>
          <a:lstStyle/>
          <a:p>
            <a:pPr marL="0" indent="0">
              <a:buNone/>
            </a:pPr>
            <a:r>
              <a:rPr lang="nl-NL" b="1" dirty="0">
                <a:effectLst/>
                <a:latin typeface="Myriad Pro" panose="020B0503030403020204" pitchFamily="34" charset="0"/>
              </a:rPr>
              <a:t>Vragen voor de jongens: </a:t>
            </a:r>
            <a:endParaRPr lang="nl-NL" b="1" dirty="0">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Welke antwoorden die jullie gaven op blz. 15 komen overeen met de jongenslijst op blz. 17? </a:t>
            </a:r>
          </a:p>
          <a:p>
            <a:pPr marL="514350" indent="-514350">
              <a:buFont typeface="+mj-lt"/>
              <a:buAutoNum type="arabicPeriod"/>
            </a:pPr>
            <a:r>
              <a:rPr lang="nl-NL" dirty="0">
                <a:effectLst/>
                <a:latin typeface="Myriad Pro" panose="020B0503030403020204" pitchFamily="34" charset="0"/>
              </a:rPr>
              <a:t>In welke dingen waar meisjes meestal beter in zijn, zijn jullie goed?</a:t>
            </a:r>
          </a:p>
          <a:p>
            <a:pPr marL="514350" indent="-514350">
              <a:buFont typeface="+mj-lt"/>
              <a:buAutoNum type="arabicPeriod"/>
            </a:pPr>
            <a:r>
              <a:rPr lang="nl-NL" dirty="0">
                <a:effectLst/>
                <a:latin typeface="Myriad Pro" panose="020B0503030403020204" pitchFamily="34" charset="0"/>
              </a:rPr>
              <a:t>We kijken zo terug naar de antwoorden van de meisjes over de jongens (DOEN 1).</a:t>
            </a:r>
            <a:br>
              <a:rPr lang="nl-NL" dirty="0">
                <a:effectLst/>
                <a:latin typeface="Myriad Pro" panose="020B0503030403020204" pitchFamily="34" charset="0"/>
              </a:rPr>
            </a:br>
            <a:r>
              <a:rPr lang="nl-NL" dirty="0">
                <a:effectLst/>
                <a:latin typeface="Myriad Pro" panose="020B0503030403020204" pitchFamily="34" charset="0"/>
              </a:rPr>
              <a:t>Komen de dingen die de meisjes genoemd hebben over jongens, overeen met de lijst op bladzijde 17? Waar zitten eventuele verschillen?</a:t>
            </a:r>
          </a:p>
          <a:p>
            <a:pPr marL="0" indent="0">
              <a:lnSpc>
                <a:spcPct val="100000"/>
              </a:lnSpc>
              <a:buNone/>
            </a:pPr>
            <a:endParaRPr lang="nl-NL" dirty="0">
              <a:latin typeface="Myriad Pro" panose="020B0503030403020204" pitchFamily="34" charset="0"/>
            </a:endParaRPr>
          </a:p>
          <a:p>
            <a:pPr marL="0" indent="0">
              <a:buNone/>
            </a:pPr>
            <a:endParaRPr lang="nl-NL" dirty="0">
              <a:effectLst/>
              <a:latin typeface="Myriad Pro" panose="020B0503030403020204" pitchFamily="34" charset="0"/>
            </a:endParaRPr>
          </a:p>
          <a:p>
            <a:endParaRPr lang="nl-NL" dirty="0"/>
          </a:p>
        </p:txBody>
      </p:sp>
      <p:sp>
        <p:nvSpPr>
          <p:cNvPr id="2" name="Tijdelijke aanduiding voor voettekst 1">
            <a:extLst>
              <a:ext uri="{FF2B5EF4-FFF2-40B4-BE49-F238E27FC236}">
                <a16:creationId xmlns:a16="http://schemas.microsoft.com/office/drawing/2014/main" id="{388EA7F6-AB17-7594-EB37-1452923B03B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3860351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C51D9F7-5DC4-F3AC-9345-419024DB5F48}"/>
              </a:ext>
            </a:extLst>
          </p:cNvPr>
          <p:cNvSpPr>
            <a:spLocks noGrp="1"/>
          </p:cNvSpPr>
          <p:nvPr>
            <p:ph idx="1"/>
          </p:nvPr>
        </p:nvSpPr>
        <p:spPr>
          <a:xfrm>
            <a:off x="838200" y="987972"/>
            <a:ext cx="8042564" cy="5498553"/>
          </a:xfrm>
        </p:spPr>
        <p:txBody>
          <a:bodyPr>
            <a:normAutofit/>
          </a:bodyPr>
          <a:lstStyle/>
          <a:p>
            <a:pPr marL="0" indent="0">
              <a:buNone/>
            </a:pPr>
            <a:r>
              <a:rPr lang="nl-NL" b="1" dirty="0">
                <a:latin typeface="Myriad Pro" panose="020B0503030403020204" pitchFamily="34" charset="0"/>
              </a:rPr>
              <a:t>Afronding</a:t>
            </a:r>
            <a:endParaRPr lang="nl-NL" dirty="0">
              <a:latin typeface="Myriad Pro" panose="020B0503030403020204" pitchFamily="34" charset="0"/>
            </a:endParaRPr>
          </a:p>
          <a:p>
            <a:pPr marL="514350" indent="-514350">
              <a:buFont typeface="+mj-lt"/>
              <a:buAutoNum type="arabicPeriod"/>
            </a:pPr>
            <a:r>
              <a:rPr lang="nl-NL" dirty="0">
                <a:latin typeface="Myriad Pro" panose="020B0503030403020204" pitchFamily="34" charset="0"/>
              </a:rPr>
              <a:t>Vraag aan de jongens: Wat zou jullie helpen om beter te leren op school?</a:t>
            </a:r>
          </a:p>
          <a:p>
            <a:pPr marL="514350" indent="-514350">
              <a:buFont typeface="+mj-lt"/>
              <a:buAutoNum type="arabicPeriod"/>
            </a:pPr>
            <a:r>
              <a:rPr lang="nl-NL" dirty="0">
                <a:latin typeface="Myriad Pro" panose="020B0503030403020204" pitchFamily="34" charset="0"/>
              </a:rPr>
              <a:t>Vraag aan de meisjes: Wat zou jullie helpen om beter te leren op school?</a:t>
            </a:r>
          </a:p>
          <a:p>
            <a:pPr marL="0" indent="0">
              <a:buNone/>
            </a:pPr>
            <a:endParaRPr lang="nl-NL" dirty="0"/>
          </a:p>
        </p:txBody>
      </p:sp>
      <p:sp>
        <p:nvSpPr>
          <p:cNvPr id="2" name="Tijdelijke aanduiding voor voettekst 1">
            <a:extLst>
              <a:ext uri="{FF2B5EF4-FFF2-40B4-BE49-F238E27FC236}">
                <a16:creationId xmlns:a16="http://schemas.microsoft.com/office/drawing/2014/main" id="{52571759-7843-A01A-2C11-4F8806BE810C}"/>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568134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1F3C5-5A4E-BF70-81D1-F3DBE3093691}"/>
              </a:ext>
            </a:extLst>
          </p:cNvPr>
          <p:cNvSpPr>
            <a:spLocks noGrp="1"/>
          </p:cNvSpPr>
          <p:nvPr>
            <p:ph type="title"/>
          </p:nvPr>
        </p:nvSpPr>
        <p:spPr/>
        <p:txBody>
          <a:bodyPr>
            <a:normAutofit/>
          </a:bodyPr>
          <a:lstStyle/>
          <a:p>
            <a:r>
              <a:rPr lang="nl-NL" b="1" dirty="0">
                <a:solidFill>
                  <a:schemeClr val="bg1">
                    <a:lumMod val="50000"/>
                  </a:schemeClr>
                </a:solidFill>
                <a:latin typeface="Myriad Pro Cond" panose="020B0506030403020204" pitchFamily="34" charset="0"/>
              </a:rPr>
              <a:t>Begrijpen</a:t>
            </a:r>
          </a:p>
        </p:txBody>
      </p:sp>
      <p:sp>
        <p:nvSpPr>
          <p:cNvPr id="3" name="Tijdelijke aanduiding voor inhoud 2">
            <a:extLst>
              <a:ext uri="{FF2B5EF4-FFF2-40B4-BE49-F238E27FC236}">
                <a16:creationId xmlns:a16="http://schemas.microsoft.com/office/drawing/2014/main" id="{55AE83B1-FC57-C256-4C9A-C39C741A2DD5}"/>
              </a:ext>
            </a:extLst>
          </p:cNvPr>
          <p:cNvSpPr>
            <a:spLocks noGrp="1"/>
          </p:cNvSpPr>
          <p:nvPr>
            <p:ph idx="1"/>
          </p:nvPr>
        </p:nvSpPr>
        <p:spPr>
          <a:xfrm>
            <a:off x="838200" y="1565564"/>
            <a:ext cx="9677400" cy="4611399"/>
          </a:xfrm>
        </p:spPr>
        <p:txBody>
          <a:bodyPr>
            <a:normAutofit/>
          </a:bodyPr>
          <a:lstStyle/>
          <a:p>
            <a:pPr marL="514350" indent="-514350">
              <a:buFont typeface="+mj-lt"/>
              <a:buAutoNum type="arabicPeriod"/>
            </a:pPr>
            <a:r>
              <a:rPr lang="nl-NL" dirty="0">
                <a:latin typeface="Myriad Pro" panose="020B0503030403020204" pitchFamily="34" charset="0"/>
              </a:rPr>
              <a:t>Waar zijn meisjes in het algemeen beter in dan jongens? </a:t>
            </a:r>
          </a:p>
          <a:p>
            <a:pPr marL="514350" indent="-514350">
              <a:buFont typeface="+mj-lt"/>
              <a:buAutoNum type="arabicPeriod"/>
            </a:pPr>
            <a:r>
              <a:rPr lang="nl-NL" dirty="0">
                <a:latin typeface="Myriad Pro" panose="020B0503030403020204" pitchFamily="34" charset="0"/>
              </a:rPr>
              <a:t>Waar zijn jongens in het algemeen beter in?</a:t>
            </a:r>
          </a:p>
          <a:p>
            <a:pPr marL="514350" indent="-514350">
              <a:buFont typeface="+mj-lt"/>
              <a:buAutoNum type="arabicPeriod"/>
            </a:pPr>
            <a:r>
              <a:rPr lang="nl-NL" dirty="0">
                <a:latin typeface="Myriad Pro" panose="020B0503030403020204" pitchFamily="34" charset="0"/>
              </a:rPr>
              <a:t>Hoe komt het dat jongens of meisjes vaak beter zijn in verschillende dingen?</a:t>
            </a:r>
          </a:p>
          <a:p>
            <a:pPr marL="0" indent="0">
              <a:buNone/>
            </a:pPr>
            <a:r>
              <a:rPr lang="nl-NL" i="1" dirty="0">
                <a:latin typeface="Myriad Pro" panose="020B0503030403020204" pitchFamily="34" charset="0"/>
              </a:rPr>
              <a:t>       Door de manier waarop hun hersenen werken.</a:t>
            </a:r>
          </a:p>
          <a:p>
            <a:pPr marL="0" indent="0">
              <a:buNone/>
            </a:pPr>
            <a:r>
              <a:rPr lang="nl-NL" dirty="0">
                <a:latin typeface="Myriad Pro" panose="020B0503030403020204" pitchFamily="34" charset="0"/>
              </a:rPr>
              <a:t>4.  Wat heb je eraan om te weten waar jongens of meisjes in      </a:t>
            </a:r>
            <a:br>
              <a:rPr lang="nl-NL" dirty="0">
                <a:latin typeface="Myriad Pro" panose="020B0503030403020204" pitchFamily="34" charset="0"/>
              </a:rPr>
            </a:br>
            <a:r>
              <a:rPr lang="nl-NL" dirty="0">
                <a:latin typeface="Myriad Pro" panose="020B0503030403020204" pitchFamily="34" charset="0"/>
              </a:rPr>
              <a:t>      het algemeen beter of minder goed in zijn?</a:t>
            </a:r>
          </a:p>
          <a:p>
            <a:pPr marL="0" indent="0">
              <a:buNone/>
            </a:pPr>
            <a:r>
              <a:rPr lang="nl-NL" i="1" dirty="0">
                <a:latin typeface="Myriad Pro" panose="020B0503030403020204" pitchFamily="34" charset="0"/>
              </a:rPr>
              <a:t>      Begrijpen waarom jongens/meisjes soms moeite met een    </a:t>
            </a:r>
            <a:br>
              <a:rPr lang="nl-NL" i="1" dirty="0">
                <a:latin typeface="Myriad Pro" panose="020B0503030403020204" pitchFamily="34" charset="0"/>
              </a:rPr>
            </a:br>
            <a:r>
              <a:rPr lang="nl-NL" i="1" dirty="0">
                <a:latin typeface="Myriad Pro" panose="020B0503030403020204" pitchFamily="34" charset="0"/>
              </a:rPr>
              <a:t>      bepaalde vaardigheid hebben en daar rekening mee </a:t>
            </a:r>
            <a:br>
              <a:rPr lang="nl-NL" i="1" dirty="0">
                <a:latin typeface="Myriad Pro" panose="020B0503030403020204" pitchFamily="34" charset="0"/>
              </a:rPr>
            </a:br>
            <a:r>
              <a:rPr lang="nl-NL" i="1" dirty="0">
                <a:latin typeface="Myriad Pro" panose="020B0503030403020204" pitchFamily="34" charset="0"/>
              </a:rPr>
              <a:t>      houden, de andere sekse beter begrijpen, elkaar aanvullen.</a:t>
            </a:r>
            <a:endParaRPr lang="nl-NL" dirty="0">
              <a:latin typeface="Myriad Pro" panose="020B0503030403020204" pitchFamily="34" charset="0"/>
            </a:endParaRPr>
          </a:p>
          <a:p>
            <a:pPr marL="0" indent="0">
              <a:buNone/>
            </a:pPr>
            <a:endParaRPr lang="nl-NL" dirty="0"/>
          </a:p>
        </p:txBody>
      </p:sp>
      <p:sp>
        <p:nvSpPr>
          <p:cNvPr id="4" name="Tijdelijke aanduiding voor voettekst 3">
            <a:extLst>
              <a:ext uri="{FF2B5EF4-FFF2-40B4-BE49-F238E27FC236}">
                <a16:creationId xmlns:a16="http://schemas.microsoft.com/office/drawing/2014/main" id="{B075DE47-B8D9-05A1-900E-E8A34E188F6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67395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94CC1C46-A946-D6F9-C0F8-FC763B006257}"/>
              </a:ext>
            </a:extLst>
          </p:cNvPr>
          <p:cNvSpPr>
            <a:spLocks noGrp="1"/>
          </p:cNvSpPr>
          <p:nvPr>
            <p:ph type="ftr" sz="quarter" idx="11"/>
          </p:nvPr>
        </p:nvSpPr>
        <p:spPr/>
        <p:txBody>
          <a:bodyPr/>
          <a:lstStyle/>
          <a:p>
            <a:r>
              <a:rPr lang="nl-NL"/>
              <a:t>© Breingeheimen</a:t>
            </a:r>
          </a:p>
          <a:p>
            <a:r>
              <a:rPr lang="nl-NL"/>
              <a:t>
</a:t>
            </a:r>
          </a:p>
        </p:txBody>
      </p:sp>
      <p:sp>
        <p:nvSpPr>
          <p:cNvPr id="5" name="Titel 1">
            <a:extLst>
              <a:ext uri="{FF2B5EF4-FFF2-40B4-BE49-F238E27FC236}">
                <a16:creationId xmlns:a16="http://schemas.microsoft.com/office/drawing/2014/main" id="{55983F35-40C3-F30D-CBEF-3B07664BDFF5}"/>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solidFill>
                  <a:schemeClr val="bg1">
                    <a:lumMod val="50000"/>
                  </a:schemeClr>
                </a:solidFill>
                <a:latin typeface="Myriad Pro Cond" panose="020B0506030403020204" pitchFamily="34" charset="0"/>
              </a:rPr>
              <a:t>Huiswerk</a:t>
            </a:r>
          </a:p>
        </p:txBody>
      </p:sp>
      <p:sp>
        <p:nvSpPr>
          <p:cNvPr id="6" name="Tijdelijke aanduiding voor inhoud 2">
            <a:extLst>
              <a:ext uri="{FF2B5EF4-FFF2-40B4-BE49-F238E27FC236}">
                <a16:creationId xmlns:a16="http://schemas.microsoft.com/office/drawing/2014/main" id="{6B65B5D3-5D81-A9BD-5487-63FB51779FC5}"/>
              </a:ext>
            </a:extLst>
          </p:cNvPr>
          <p:cNvSpPr txBox="1">
            <a:spLocks/>
          </p:cNvSpPr>
          <p:nvPr/>
        </p:nvSpPr>
        <p:spPr>
          <a:xfrm>
            <a:off x="990600" y="1978025"/>
            <a:ext cx="783809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latin typeface="Myriad Pro" panose="020B0503030403020204" pitchFamily="34" charset="0"/>
              </a:rPr>
              <a:t>Denk eens verder na over hoe jij beter zou kunnen leren op school en schrijf kort enkele dingen op. Tijdens de volgende les bespreken we ze. </a:t>
            </a:r>
          </a:p>
        </p:txBody>
      </p:sp>
    </p:spTree>
    <p:extLst>
      <p:ext uri="{BB962C8B-B14F-4D97-AF65-F5344CB8AC3E}">
        <p14:creationId xmlns:p14="http://schemas.microsoft.com/office/powerpoint/2010/main" val="2901703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94CC1C46-A946-D6F9-C0F8-FC763B006257}"/>
              </a:ext>
            </a:extLst>
          </p:cNvPr>
          <p:cNvSpPr>
            <a:spLocks noGrp="1"/>
          </p:cNvSpPr>
          <p:nvPr>
            <p:ph type="ftr" sz="quarter" idx="11"/>
          </p:nvPr>
        </p:nvSpPr>
        <p:spPr/>
        <p:txBody>
          <a:bodyPr/>
          <a:lstStyle/>
          <a:p>
            <a:r>
              <a:rPr lang="nl-NL"/>
              <a:t>© Breingeheimen</a:t>
            </a:r>
          </a:p>
          <a:p>
            <a:r>
              <a:rPr lang="nl-NL"/>
              <a:t>
</a:t>
            </a:r>
          </a:p>
        </p:txBody>
      </p:sp>
      <p:sp>
        <p:nvSpPr>
          <p:cNvPr id="5" name="Titel 1">
            <a:extLst>
              <a:ext uri="{FF2B5EF4-FFF2-40B4-BE49-F238E27FC236}">
                <a16:creationId xmlns:a16="http://schemas.microsoft.com/office/drawing/2014/main" id="{55983F35-40C3-F30D-CBEF-3B07664BDFF5}"/>
              </a:ext>
            </a:extLst>
          </p:cNvPr>
          <p:cNvSpPr txBox="1">
            <a:spLocks/>
          </p:cNvSpPr>
          <p:nvPr/>
        </p:nvSpPr>
        <p:spPr>
          <a:xfrm>
            <a:off x="539969" y="1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solidFill>
                  <a:schemeClr val="bg1">
                    <a:lumMod val="50000"/>
                  </a:schemeClr>
                </a:solidFill>
                <a:latin typeface="Myriad Pro Cond" panose="020B0506030403020204" pitchFamily="34" charset="0"/>
              </a:rPr>
              <a:t>Kubussen kijken</a:t>
            </a:r>
          </a:p>
        </p:txBody>
      </p:sp>
      <p:sp>
        <p:nvSpPr>
          <p:cNvPr id="6" name="Tijdelijke aanduiding voor inhoud 2">
            <a:extLst>
              <a:ext uri="{FF2B5EF4-FFF2-40B4-BE49-F238E27FC236}">
                <a16:creationId xmlns:a16="http://schemas.microsoft.com/office/drawing/2014/main" id="{6B65B5D3-5D81-A9BD-5487-63FB51779FC5}"/>
              </a:ext>
            </a:extLst>
          </p:cNvPr>
          <p:cNvSpPr txBox="1">
            <a:spLocks/>
          </p:cNvSpPr>
          <p:nvPr/>
        </p:nvSpPr>
        <p:spPr>
          <a:xfrm>
            <a:off x="539969" y="1122218"/>
            <a:ext cx="10064969" cy="52071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1400" dirty="0">
                <a:effectLst/>
                <a:latin typeface="Myriad Pro" panose="020B0503030403020204" pitchFamily="34" charset="0"/>
              </a:rPr>
              <a:t>Welke kubus hoort bij de tekening? </a:t>
            </a:r>
            <a:br>
              <a:rPr lang="nl-NL" sz="1400" dirty="0">
                <a:effectLst/>
                <a:latin typeface="Myriad Pro" panose="020B0503030403020204" pitchFamily="34" charset="0"/>
              </a:rPr>
            </a:br>
            <a:r>
              <a:rPr lang="nl-NL" sz="1400" dirty="0">
                <a:effectLst/>
                <a:latin typeface="Myriad Pro" panose="020B0503030403020204" pitchFamily="34" charset="0"/>
              </a:rPr>
              <a:t>Kruis het hokje aan.</a:t>
            </a:r>
          </a:p>
          <a:p>
            <a:pPr marL="0" indent="0">
              <a:buNone/>
            </a:pPr>
            <a:endParaRPr lang="nl-NL" dirty="0">
              <a:latin typeface="Myriad Pro" panose="020B0503030403020204" pitchFamily="34" charset="0"/>
            </a:endParaRPr>
          </a:p>
        </p:txBody>
      </p:sp>
      <p:pic>
        <p:nvPicPr>
          <p:cNvPr id="8" name="Afbeelding 7" descr="Afbeelding met schets, diagram&#10;&#10;Automatisch gegenereerde beschrijving">
            <a:extLst>
              <a:ext uri="{FF2B5EF4-FFF2-40B4-BE49-F238E27FC236}">
                <a16:creationId xmlns:a16="http://schemas.microsoft.com/office/drawing/2014/main" id="{600FA259-539F-AD68-0F10-6CD0135C0CCA}"/>
              </a:ext>
            </a:extLst>
          </p:cNvPr>
          <p:cNvPicPr>
            <a:picLocks noChangeAspect="1"/>
          </p:cNvPicPr>
          <p:nvPr/>
        </p:nvPicPr>
        <p:blipFill>
          <a:blip r:embed="rId3"/>
          <a:stretch>
            <a:fillRect/>
          </a:stretch>
        </p:blipFill>
        <p:spPr>
          <a:xfrm>
            <a:off x="4593019" y="897969"/>
            <a:ext cx="7401839" cy="5823506"/>
          </a:xfrm>
          <a:prstGeom prst="rect">
            <a:avLst/>
          </a:prstGeom>
        </p:spPr>
      </p:pic>
      <p:sp>
        <p:nvSpPr>
          <p:cNvPr id="10" name="Tekstvak 9">
            <a:extLst>
              <a:ext uri="{FF2B5EF4-FFF2-40B4-BE49-F238E27FC236}">
                <a16:creationId xmlns:a16="http://schemas.microsoft.com/office/drawing/2014/main" id="{D550A7DE-39E2-F324-6B89-8D7B649D7B2A}"/>
              </a:ext>
            </a:extLst>
          </p:cNvPr>
          <p:cNvSpPr txBox="1"/>
          <p:nvPr/>
        </p:nvSpPr>
        <p:spPr>
          <a:xfrm>
            <a:off x="4529958" y="528637"/>
            <a:ext cx="6096000" cy="369332"/>
          </a:xfrm>
          <a:prstGeom prst="rect">
            <a:avLst/>
          </a:prstGeom>
          <a:noFill/>
        </p:spPr>
        <p:txBody>
          <a:bodyPr wrap="square">
            <a:spAutoFit/>
          </a:bodyPr>
          <a:lstStyle/>
          <a:p>
            <a:pPr marL="0" indent="0">
              <a:buNone/>
            </a:pPr>
            <a:r>
              <a:rPr lang="nl-NL" i="1" dirty="0">
                <a:effectLst/>
                <a:latin typeface="Myriad Pro" panose="020B0503030403020204" pitchFamily="34" charset="0"/>
              </a:rPr>
              <a:t>Kubussen 1</a:t>
            </a:r>
          </a:p>
        </p:txBody>
      </p:sp>
    </p:spTree>
    <p:extLst>
      <p:ext uri="{BB962C8B-B14F-4D97-AF65-F5344CB8AC3E}">
        <p14:creationId xmlns:p14="http://schemas.microsoft.com/office/powerpoint/2010/main" val="1847928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94CC1C46-A946-D6F9-C0F8-FC763B006257}"/>
              </a:ext>
            </a:extLst>
          </p:cNvPr>
          <p:cNvSpPr>
            <a:spLocks noGrp="1"/>
          </p:cNvSpPr>
          <p:nvPr>
            <p:ph type="ftr" sz="quarter" idx="11"/>
          </p:nvPr>
        </p:nvSpPr>
        <p:spPr/>
        <p:txBody>
          <a:bodyPr/>
          <a:lstStyle/>
          <a:p>
            <a:r>
              <a:rPr lang="nl-NL"/>
              <a:t>© Breingeheimen</a:t>
            </a:r>
          </a:p>
          <a:p>
            <a:r>
              <a:rPr lang="nl-NL"/>
              <a:t>
</a:t>
            </a:r>
          </a:p>
        </p:txBody>
      </p:sp>
      <p:sp>
        <p:nvSpPr>
          <p:cNvPr id="5" name="Titel 1">
            <a:extLst>
              <a:ext uri="{FF2B5EF4-FFF2-40B4-BE49-F238E27FC236}">
                <a16:creationId xmlns:a16="http://schemas.microsoft.com/office/drawing/2014/main" id="{55983F35-40C3-F30D-CBEF-3B07664BDFF5}"/>
              </a:ext>
            </a:extLst>
          </p:cNvPr>
          <p:cNvSpPr txBox="1">
            <a:spLocks/>
          </p:cNvSpPr>
          <p:nvPr/>
        </p:nvSpPr>
        <p:spPr>
          <a:xfrm>
            <a:off x="539969" y="1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nl-NL" b="1" dirty="0">
              <a:solidFill>
                <a:schemeClr val="bg1">
                  <a:lumMod val="50000"/>
                </a:schemeClr>
              </a:solidFill>
              <a:latin typeface="Myriad Pro Cond" panose="020B0506030403020204" pitchFamily="34" charset="0"/>
            </a:endParaRPr>
          </a:p>
        </p:txBody>
      </p:sp>
      <p:sp>
        <p:nvSpPr>
          <p:cNvPr id="6" name="Tijdelijke aanduiding voor inhoud 2">
            <a:extLst>
              <a:ext uri="{FF2B5EF4-FFF2-40B4-BE49-F238E27FC236}">
                <a16:creationId xmlns:a16="http://schemas.microsoft.com/office/drawing/2014/main" id="{6B65B5D3-5D81-A9BD-5487-63FB51779FC5}"/>
              </a:ext>
            </a:extLst>
          </p:cNvPr>
          <p:cNvSpPr txBox="1">
            <a:spLocks/>
          </p:cNvSpPr>
          <p:nvPr/>
        </p:nvSpPr>
        <p:spPr>
          <a:xfrm>
            <a:off x="539969" y="1122218"/>
            <a:ext cx="10064969" cy="52071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dirty="0">
              <a:latin typeface="Myriad Pro" panose="020B0503030403020204" pitchFamily="34" charset="0"/>
            </a:endParaRPr>
          </a:p>
        </p:txBody>
      </p:sp>
      <p:sp>
        <p:nvSpPr>
          <p:cNvPr id="10" name="Tekstvak 9">
            <a:extLst>
              <a:ext uri="{FF2B5EF4-FFF2-40B4-BE49-F238E27FC236}">
                <a16:creationId xmlns:a16="http://schemas.microsoft.com/office/drawing/2014/main" id="{D550A7DE-39E2-F324-6B89-8D7B649D7B2A}"/>
              </a:ext>
            </a:extLst>
          </p:cNvPr>
          <p:cNvSpPr txBox="1"/>
          <p:nvPr/>
        </p:nvSpPr>
        <p:spPr>
          <a:xfrm>
            <a:off x="430924" y="528637"/>
            <a:ext cx="6096000" cy="369332"/>
          </a:xfrm>
          <a:prstGeom prst="rect">
            <a:avLst/>
          </a:prstGeom>
          <a:noFill/>
        </p:spPr>
        <p:txBody>
          <a:bodyPr wrap="square">
            <a:spAutoFit/>
          </a:bodyPr>
          <a:lstStyle/>
          <a:p>
            <a:pPr marL="0" indent="0">
              <a:buNone/>
            </a:pPr>
            <a:r>
              <a:rPr lang="nl-NL" i="1" dirty="0">
                <a:effectLst/>
                <a:latin typeface="Myriad Pro" panose="020B0503030403020204" pitchFamily="34" charset="0"/>
              </a:rPr>
              <a:t>Kubussen 2</a:t>
            </a:r>
          </a:p>
        </p:txBody>
      </p:sp>
      <p:pic>
        <p:nvPicPr>
          <p:cNvPr id="3" name="Afbeelding 2" descr="Afbeelding met schets, diagram&#10;&#10;Automatisch gegenereerde beschrijving">
            <a:extLst>
              <a:ext uri="{FF2B5EF4-FFF2-40B4-BE49-F238E27FC236}">
                <a16:creationId xmlns:a16="http://schemas.microsoft.com/office/drawing/2014/main" id="{C0736238-BE9B-50DD-B4AF-39B4DA601CCF}"/>
              </a:ext>
            </a:extLst>
          </p:cNvPr>
          <p:cNvPicPr>
            <a:picLocks noChangeAspect="1"/>
          </p:cNvPicPr>
          <p:nvPr/>
        </p:nvPicPr>
        <p:blipFill>
          <a:blip r:embed="rId3"/>
          <a:stretch>
            <a:fillRect/>
          </a:stretch>
        </p:blipFill>
        <p:spPr>
          <a:xfrm>
            <a:off x="89338" y="1166382"/>
            <a:ext cx="7175938" cy="5670792"/>
          </a:xfrm>
          <a:prstGeom prst="rect">
            <a:avLst/>
          </a:prstGeom>
        </p:spPr>
      </p:pic>
      <p:sp>
        <p:nvSpPr>
          <p:cNvPr id="7" name="Tekstvak 6">
            <a:extLst>
              <a:ext uri="{FF2B5EF4-FFF2-40B4-BE49-F238E27FC236}">
                <a16:creationId xmlns:a16="http://schemas.microsoft.com/office/drawing/2014/main" id="{DBDF86D5-5B40-32BA-356F-F08E44AA3010}"/>
              </a:ext>
            </a:extLst>
          </p:cNvPr>
          <p:cNvSpPr txBox="1"/>
          <p:nvPr/>
        </p:nvSpPr>
        <p:spPr>
          <a:xfrm>
            <a:off x="5386551" y="528637"/>
            <a:ext cx="6096000" cy="369332"/>
          </a:xfrm>
          <a:prstGeom prst="rect">
            <a:avLst/>
          </a:prstGeom>
          <a:noFill/>
        </p:spPr>
        <p:txBody>
          <a:bodyPr wrap="square">
            <a:spAutoFit/>
          </a:bodyPr>
          <a:lstStyle/>
          <a:p>
            <a:pPr marL="0" indent="0">
              <a:buNone/>
            </a:pPr>
            <a:r>
              <a:rPr lang="nl-NL" i="1" dirty="0">
                <a:effectLst/>
                <a:latin typeface="Myriad Pro" panose="020B0503030403020204" pitchFamily="34" charset="0"/>
              </a:rPr>
              <a:t>Cijferrij</a:t>
            </a:r>
          </a:p>
        </p:txBody>
      </p:sp>
      <p:sp>
        <p:nvSpPr>
          <p:cNvPr id="11" name="Tekstvak 10">
            <a:extLst>
              <a:ext uri="{FF2B5EF4-FFF2-40B4-BE49-F238E27FC236}">
                <a16:creationId xmlns:a16="http://schemas.microsoft.com/office/drawing/2014/main" id="{6961D947-3B48-E779-92E7-81A849FE041A}"/>
              </a:ext>
            </a:extLst>
          </p:cNvPr>
          <p:cNvSpPr txBox="1"/>
          <p:nvPr/>
        </p:nvSpPr>
        <p:spPr>
          <a:xfrm>
            <a:off x="5386551" y="964803"/>
            <a:ext cx="3978166" cy="954107"/>
          </a:xfrm>
          <a:prstGeom prst="rect">
            <a:avLst/>
          </a:prstGeom>
          <a:noFill/>
        </p:spPr>
        <p:txBody>
          <a:bodyPr wrap="square">
            <a:spAutoFit/>
          </a:bodyPr>
          <a:lstStyle/>
          <a:p>
            <a:r>
              <a:rPr lang="nl-NL" sz="1400" dirty="0">
                <a:effectLst/>
                <a:latin typeface="Helvetica" pitchFamily="2" charset="0"/>
              </a:rPr>
              <a:t>Even logisch denken, dan kun je het rijtje cijfers hieronder afmaken.</a:t>
            </a:r>
          </a:p>
          <a:p>
            <a:r>
              <a:rPr lang="nl-NL" sz="1400" dirty="0">
                <a:effectLst/>
                <a:latin typeface="Helvetica" pitchFamily="2" charset="0"/>
              </a:rPr>
              <a:t>Om je te helpen: kijk wat er verandert in de cijfers die er al staan.</a:t>
            </a:r>
          </a:p>
        </p:txBody>
      </p:sp>
      <p:sp>
        <p:nvSpPr>
          <p:cNvPr id="13" name="Tekstvak 12">
            <a:extLst>
              <a:ext uri="{FF2B5EF4-FFF2-40B4-BE49-F238E27FC236}">
                <a16:creationId xmlns:a16="http://schemas.microsoft.com/office/drawing/2014/main" id="{ACB2FCC1-5C0E-3070-6FDA-DA3CE2470AFF}"/>
              </a:ext>
            </a:extLst>
          </p:cNvPr>
          <p:cNvSpPr txBox="1"/>
          <p:nvPr/>
        </p:nvSpPr>
        <p:spPr>
          <a:xfrm>
            <a:off x="5386551" y="2076325"/>
            <a:ext cx="6999888" cy="369332"/>
          </a:xfrm>
          <a:prstGeom prst="rect">
            <a:avLst/>
          </a:prstGeom>
          <a:noFill/>
        </p:spPr>
        <p:txBody>
          <a:bodyPr wrap="square">
            <a:spAutoFit/>
          </a:bodyPr>
          <a:lstStyle/>
          <a:p>
            <a:r>
              <a:rPr lang="nl-NL" dirty="0">
                <a:effectLst/>
                <a:latin typeface="Helvetica" pitchFamily="2" charset="0"/>
              </a:rPr>
              <a:t>10 11 13 16 ........ ........ ........ ........ ........ ........ ........ ........ ........</a:t>
            </a:r>
          </a:p>
        </p:txBody>
      </p:sp>
    </p:spTree>
    <p:extLst>
      <p:ext uri="{BB962C8B-B14F-4D97-AF65-F5344CB8AC3E}">
        <p14:creationId xmlns:p14="http://schemas.microsoft.com/office/powerpoint/2010/main" val="129401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Thema 1</a:t>
            </a:r>
            <a:r>
              <a:rPr lang="nl-NL" b="1" dirty="0">
                <a:latin typeface="Myriad Pro Cond" panose="020B0506030403020204" pitchFamily="34" charset="0"/>
              </a:rPr>
              <a:t>	Je brein: een supercomputer?</a:t>
            </a:r>
          </a:p>
        </p:txBody>
      </p:sp>
      <p:sp>
        <p:nvSpPr>
          <p:cNvPr id="3" name="Tijdelijke aanduiding voor voettekst 2">
            <a:extLst>
              <a:ext uri="{FF2B5EF4-FFF2-40B4-BE49-F238E27FC236}">
                <a16:creationId xmlns:a16="http://schemas.microsoft.com/office/drawing/2014/main" id="{5F465A27-58D2-9618-93D0-D138F84A940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5239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Les 3</a:t>
            </a:r>
            <a:r>
              <a:rPr lang="nl-NL" b="1" dirty="0">
                <a:latin typeface="Myriad Pro Cond" panose="020B0506030403020204" pitchFamily="34" charset="0"/>
              </a:rPr>
              <a:t>	</a:t>
            </a:r>
            <a:r>
              <a:rPr lang="nl-NL" b="1" dirty="0">
                <a:effectLst/>
                <a:latin typeface="Myriad Pro Cond" panose="020B0503030403020204" pitchFamily="34" charset="0"/>
              </a:rPr>
              <a:t>Jongens- en meisjes hersenen</a:t>
            </a:r>
            <a:endParaRPr lang="nl-NL" b="1" dirty="0">
              <a:latin typeface="Myriad Pro Cond" panose="020B0506030403020204" pitchFamily="34" charset="0"/>
            </a:endParaRPr>
          </a:p>
        </p:txBody>
      </p:sp>
      <p:sp>
        <p:nvSpPr>
          <p:cNvPr id="3" name="Tijdelijke aanduiding voor voettekst 2">
            <a:extLst>
              <a:ext uri="{FF2B5EF4-FFF2-40B4-BE49-F238E27FC236}">
                <a16:creationId xmlns:a16="http://schemas.microsoft.com/office/drawing/2014/main" id="{90471E9E-197D-2B80-96FD-738C3B23CA7C}"/>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411531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98A5-6538-915E-733D-51ABBBA6A7D3}"/>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Doel van de les</a:t>
            </a:r>
          </a:p>
        </p:txBody>
      </p:sp>
      <p:sp>
        <p:nvSpPr>
          <p:cNvPr id="3" name="Tijdelijke aanduiding voor inhoud 2">
            <a:extLst>
              <a:ext uri="{FF2B5EF4-FFF2-40B4-BE49-F238E27FC236}">
                <a16:creationId xmlns:a16="http://schemas.microsoft.com/office/drawing/2014/main" id="{35AE4923-15F6-2B24-6940-789CD3890642}"/>
              </a:ext>
            </a:extLst>
          </p:cNvPr>
          <p:cNvSpPr>
            <a:spLocks noGrp="1"/>
          </p:cNvSpPr>
          <p:nvPr>
            <p:ph idx="1"/>
          </p:nvPr>
        </p:nvSpPr>
        <p:spPr>
          <a:xfrm>
            <a:off x="838200" y="1825625"/>
            <a:ext cx="9020503" cy="4351338"/>
          </a:xfrm>
        </p:spPr>
        <p:txBody>
          <a:bodyPr>
            <a:normAutofit/>
          </a:bodyPr>
          <a:lstStyle/>
          <a:p>
            <a:pPr marL="0" indent="0">
              <a:lnSpc>
                <a:spcPct val="110000"/>
              </a:lnSpc>
              <a:buNone/>
            </a:pPr>
            <a:r>
              <a:rPr lang="nl-NL" dirty="0">
                <a:effectLst/>
                <a:latin typeface="Myriad Pro" panose="020B0503030403020204" pitchFamily="34" charset="0"/>
              </a:rPr>
              <a:t>De leerlingen:</a:t>
            </a:r>
          </a:p>
          <a:p>
            <a:r>
              <a:rPr lang="nl-NL" dirty="0">
                <a:effectLst/>
                <a:latin typeface="Myriad Pro" panose="020B0503030403020204" pitchFamily="34" charset="0"/>
              </a:rPr>
              <a:t>kennen een aantal vaardigheden waar jongens/mannen over het algemeen beter in zijn dan meisjes/vrouwen en andersom</a:t>
            </a:r>
          </a:p>
          <a:p>
            <a:r>
              <a:rPr lang="nl-NL" dirty="0">
                <a:effectLst/>
                <a:latin typeface="Myriad Pro" panose="020B0503030403020204" pitchFamily="34" charset="0"/>
              </a:rPr>
              <a:t>weten waarom het belangrijk is dat zij op de hoogte zijn van deze verschillen</a:t>
            </a:r>
          </a:p>
          <a:p>
            <a:r>
              <a:rPr lang="nl-NL" dirty="0">
                <a:effectLst/>
                <a:latin typeface="Myriad Pro" panose="020B0503030403020204" pitchFamily="34" charset="0"/>
              </a:rPr>
              <a:t>weten dat meisjes/vrouwen goed kunnen zijn, of uit kunnen blinken, in vaardigheden waar jongens/mannen over het algemeen beter in zijn, en andersom</a:t>
            </a:r>
          </a:p>
          <a:p>
            <a:pPr marL="0" indent="0">
              <a:buNone/>
            </a:pPr>
            <a:endParaRPr lang="nl-NL" dirty="0"/>
          </a:p>
        </p:txBody>
      </p:sp>
      <p:sp>
        <p:nvSpPr>
          <p:cNvPr id="4" name="Tijdelijke aanduiding voor voettekst 3">
            <a:extLst>
              <a:ext uri="{FF2B5EF4-FFF2-40B4-BE49-F238E27FC236}">
                <a16:creationId xmlns:a16="http://schemas.microsoft.com/office/drawing/2014/main" id="{5F3DF0BD-066F-CF59-6880-9F27D840BDD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5995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6CDA-36EB-56DE-10CD-BE9B098EBD58}"/>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Weten</a:t>
            </a:r>
          </a:p>
        </p:txBody>
      </p:sp>
      <p:sp>
        <p:nvSpPr>
          <p:cNvPr id="3" name="Tijdelijke aanduiding voor inhoud 2">
            <a:extLst>
              <a:ext uri="{FF2B5EF4-FFF2-40B4-BE49-F238E27FC236}">
                <a16:creationId xmlns:a16="http://schemas.microsoft.com/office/drawing/2014/main" id="{012A8A64-5153-58BF-49FF-4D4BADBEE121}"/>
              </a:ext>
            </a:extLst>
          </p:cNvPr>
          <p:cNvSpPr>
            <a:spLocks noGrp="1"/>
          </p:cNvSpPr>
          <p:nvPr>
            <p:ph idx="1"/>
          </p:nvPr>
        </p:nvSpPr>
        <p:spPr>
          <a:xfrm>
            <a:off x="838199" y="1825625"/>
            <a:ext cx="9241221" cy="4351338"/>
          </a:xfrm>
        </p:spPr>
        <p:txBody>
          <a:bodyPr/>
          <a:lstStyle/>
          <a:p>
            <a:pPr marL="0" indent="0">
              <a:buNone/>
            </a:pPr>
            <a:r>
              <a:rPr lang="nl-NL" dirty="0">
                <a:effectLst/>
                <a:latin typeface="Myriad Pro" panose="020B0503030403020204" pitchFamily="34" charset="0"/>
              </a:rPr>
              <a:t>Er zijn heel veel overeenkomsten tussen jongens en meisjes, maar ook veel verschillen. Niet alleen lichamelijke verschillen, maar ook verschillen in de hersenen. Dat heeft gevolgen voor hoe jongens en meisjes zich gedragen, maar ook voor hoe ze leren. In deze les kom je er meer over te weten! </a:t>
            </a: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Lees samen de </a:t>
            </a:r>
            <a:r>
              <a:rPr lang="nl-NL" b="1" dirty="0">
                <a:effectLst/>
                <a:latin typeface="Myriad Pro" panose="020B0503030403020204" pitchFamily="34" charset="0"/>
              </a:rPr>
              <a:t>Breingeheimen</a:t>
            </a:r>
            <a:r>
              <a:rPr lang="nl-NL" dirty="0">
                <a:effectLst/>
                <a:latin typeface="Myriad Pro" panose="020B0503030403020204" pitchFamily="34" charset="0"/>
              </a:rPr>
              <a:t> op blz. 16 en 17 van het werkboek.</a:t>
            </a:r>
          </a:p>
          <a:p>
            <a:pPr marL="0" indent="0">
              <a:buNone/>
            </a:pPr>
            <a:endParaRPr lang="nl-NL" dirty="0"/>
          </a:p>
        </p:txBody>
      </p:sp>
      <p:sp>
        <p:nvSpPr>
          <p:cNvPr id="4" name="Tijdelijke aanduiding voor voettekst 3">
            <a:extLst>
              <a:ext uri="{FF2B5EF4-FFF2-40B4-BE49-F238E27FC236}">
                <a16:creationId xmlns:a16="http://schemas.microsoft.com/office/drawing/2014/main" id="{A794C63E-F80E-34DC-7F1C-B84EF2A142B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72369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53B6-440D-4F7B-3C67-336141486E6A}"/>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Ervaren</a:t>
            </a:r>
          </a:p>
        </p:txBody>
      </p:sp>
      <p:sp>
        <p:nvSpPr>
          <p:cNvPr id="3" name="Tijdelijke aanduiding voor inhoud 2">
            <a:extLst>
              <a:ext uri="{FF2B5EF4-FFF2-40B4-BE49-F238E27FC236}">
                <a16:creationId xmlns:a16="http://schemas.microsoft.com/office/drawing/2014/main" id="{C434DBFD-982E-15CF-56EB-18A77EA3E49D}"/>
              </a:ext>
            </a:extLst>
          </p:cNvPr>
          <p:cNvSpPr>
            <a:spLocks noGrp="1"/>
          </p:cNvSpPr>
          <p:nvPr>
            <p:ph idx="1"/>
          </p:nvPr>
        </p:nvSpPr>
        <p:spPr>
          <a:xfrm>
            <a:off x="838200" y="1825625"/>
            <a:ext cx="8841828" cy="4351338"/>
          </a:xfrm>
        </p:spPr>
        <p:txBody>
          <a:bodyPr/>
          <a:lstStyle/>
          <a:p>
            <a:pPr marL="0" indent="0">
              <a:buNone/>
            </a:pPr>
            <a:r>
              <a:rPr lang="nl-NL" i="1" dirty="0">
                <a:latin typeface="Myriad Pro" panose="020B0503030403020204" pitchFamily="34" charset="0"/>
              </a:rPr>
              <a:t>Instructie:</a:t>
            </a:r>
            <a:endParaRPr lang="nl-NL" dirty="0">
              <a:latin typeface="Myriad Pro" panose="020B0503030403020204" pitchFamily="34" charset="0"/>
            </a:endParaRPr>
          </a:p>
          <a:p>
            <a:pPr marL="0" indent="0">
              <a:buNone/>
            </a:pPr>
            <a:r>
              <a:rPr lang="nl-NL" dirty="0">
                <a:effectLst/>
                <a:latin typeface="Myriad Pro" panose="020B0503030403020204" pitchFamily="34" charset="0"/>
              </a:rPr>
              <a:t>Doe samen met je groepje de opdracht </a:t>
            </a:r>
            <a:r>
              <a:rPr lang="nl-NL" b="1" dirty="0">
                <a:effectLst/>
                <a:latin typeface="Myriad Pro" panose="020B0503030403020204" pitchFamily="34" charset="0"/>
              </a:rPr>
              <a:t>Kubussen kijken</a:t>
            </a:r>
            <a:r>
              <a:rPr lang="nl-NL" dirty="0">
                <a:effectLst/>
                <a:latin typeface="Myriad Pro" panose="020B0503030403020204" pitchFamily="34" charset="0"/>
              </a:rPr>
              <a:t>.</a:t>
            </a:r>
          </a:p>
          <a:p>
            <a:pPr marL="0" indent="0">
              <a:buNone/>
            </a:pPr>
            <a:br>
              <a:rPr lang="nl-NL" dirty="0">
                <a:effectLst/>
                <a:latin typeface="Myriad Pro" panose="020B0503030403020204" pitchFamily="34" charset="0"/>
              </a:rPr>
            </a:br>
            <a:r>
              <a:rPr lang="nl-NL" dirty="0">
                <a:effectLst/>
                <a:latin typeface="Myriad Pro" panose="020B0503030403020204" pitchFamily="34" charset="0"/>
              </a:rPr>
              <a:t>Welk groepje kan het eerst de vragen beantwoorden? </a:t>
            </a:r>
            <a:br>
              <a:rPr lang="nl-NL" dirty="0">
                <a:effectLst/>
                <a:latin typeface="Myriad Pro" panose="020B0503030403020204" pitchFamily="34" charset="0"/>
              </a:rPr>
            </a:br>
            <a:r>
              <a:rPr lang="nl-NL" dirty="0">
                <a:effectLst/>
                <a:latin typeface="Myriad Pro" panose="020B0503030403020204" pitchFamily="34" charset="0"/>
              </a:rPr>
              <a:t>Zij steken zo snel mogelijk hun hand op. </a:t>
            </a: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De oplossing van Kubussen 1 is nr. 2.</a:t>
            </a:r>
          </a:p>
          <a:p>
            <a:pPr marL="0" indent="0">
              <a:buNone/>
            </a:pPr>
            <a:r>
              <a:rPr lang="nl-NL" dirty="0">
                <a:effectLst/>
                <a:latin typeface="Myriad Pro" panose="020B0503030403020204" pitchFamily="34" charset="0"/>
              </a:rPr>
              <a:t>De oplossing van Kubussen 2 is nr. 4.</a:t>
            </a:r>
          </a:p>
          <a:p>
            <a:pPr marL="0" indent="0">
              <a:buNone/>
            </a:pPr>
            <a:endParaRPr lang="nl-NL" dirty="0">
              <a:effectLst/>
              <a:latin typeface="Myriad Pro" panose="020B0503030403020204" pitchFamily="34" charset="0"/>
            </a:endParaRPr>
          </a:p>
          <a:p>
            <a:pPr marL="0" indent="0">
              <a:buNone/>
            </a:pPr>
            <a:endParaRPr lang="nl-NL" dirty="0">
              <a:effectLst/>
              <a:latin typeface="Myriad Pro" panose="020B0503030403020204" pitchFamily="34" charset="0"/>
            </a:endParaRPr>
          </a:p>
        </p:txBody>
      </p:sp>
      <p:sp>
        <p:nvSpPr>
          <p:cNvPr id="4" name="Tijdelijke aanduiding voor voettekst 3">
            <a:extLst>
              <a:ext uri="{FF2B5EF4-FFF2-40B4-BE49-F238E27FC236}">
                <a16:creationId xmlns:a16="http://schemas.microsoft.com/office/drawing/2014/main" id="{DD24F27B-E120-2B7C-5F7F-218B858670B8}"/>
              </a:ext>
            </a:extLst>
          </p:cNvPr>
          <p:cNvSpPr>
            <a:spLocks noGrp="1"/>
          </p:cNvSpPr>
          <p:nvPr>
            <p:ph type="ftr" sz="quarter" idx="11"/>
          </p:nvPr>
        </p:nvSpPr>
        <p:spPr/>
        <p:txBody>
          <a:bodyPr/>
          <a:lstStyle/>
          <a:p>
            <a:r>
              <a:rPr lang="nl-NL" dirty="0"/>
              <a:t>© Breingeheimen</a:t>
            </a:r>
          </a:p>
          <a:p>
            <a:r>
              <a:rPr lang="nl-NL" dirty="0"/>
              <a:t>
</a:t>
            </a:r>
          </a:p>
        </p:txBody>
      </p:sp>
    </p:spTree>
    <p:extLst>
      <p:ext uri="{BB962C8B-B14F-4D97-AF65-F5344CB8AC3E}">
        <p14:creationId xmlns:p14="http://schemas.microsoft.com/office/powerpoint/2010/main" val="27430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04B4F0B-74D0-01D6-0EAD-8EF9F42A1041}"/>
              </a:ext>
            </a:extLst>
          </p:cNvPr>
          <p:cNvSpPr>
            <a:spLocks noGrp="1"/>
          </p:cNvSpPr>
          <p:nvPr>
            <p:ph idx="1"/>
          </p:nvPr>
        </p:nvSpPr>
        <p:spPr>
          <a:xfrm>
            <a:off x="838200" y="1051034"/>
            <a:ext cx="7496503" cy="5654566"/>
          </a:xfrm>
        </p:spPr>
        <p:txBody>
          <a:bodyPr>
            <a:normAutofit/>
          </a:bodyPr>
          <a:lstStyle/>
          <a:p>
            <a:pPr marL="0" indent="0">
              <a:buNone/>
            </a:pPr>
            <a:r>
              <a:rPr lang="nl-NL" i="1" dirty="0">
                <a:effectLst/>
                <a:latin typeface="Myriad Pro" panose="020B0503030403020204" pitchFamily="34" charset="0"/>
              </a:rPr>
              <a:t>Instructie:</a:t>
            </a:r>
            <a:endParaRPr lang="nl-NL" dirty="0">
              <a:effectLst/>
              <a:latin typeface="Myriad Pro" panose="020B0503030403020204" pitchFamily="34" charset="0"/>
            </a:endParaRPr>
          </a:p>
          <a:p>
            <a:pPr marL="0" indent="0">
              <a:buNone/>
            </a:pPr>
            <a:r>
              <a:rPr lang="nl-NL" dirty="0">
                <a:latin typeface="Myriad Pro" panose="020B0503030403020204" pitchFamily="34" charset="0"/>
              </a:rPr>
              <a:t>Doe ook de opdracht </a:t>
            </a:r>
            <a:r>
              <a:rPr lang="nl-NL" b="1" dirty="0">
                <a:latin typeface="Myriad Pro" panose="020B0503030403020204" pitchFamily="34" charset="0"/>
              </a:rPr>
              <a:t>Cijferrij</a:t>
            </a:r>
            <a:r>
              <a:rPr lang="nl-NL" dirty="0">
                <a:latin typeface="Myriad Pro" panose="020B0503030403020204" pitchFamily="34" charset="0"/>
              </a:rPr>
              <a:t>. </a:t>
            </a:r>
            <a:endParaRPr lang="nl-NL" dirty="0">
              <a:effectLst/>
              <a:latin typeface="Myriad Pro" panose="020B0503030403020204" pitchFamily="34" charset="0"/>
            </a:endParaRPr>
          </a:p>
          <a:p>
            <a:pPr marL="0" indent="0">
              <a:buNone/>
            </a:pPr>
            <a:endParaRPr lang="nl-NL" dirty="0">
              <a:effectLst/>
              <a:latin typeface="Myriad Pro" panose="020B0503030403020204" pitchFamily="34" charset="0"/>
            </a:endParaRPr>
          </a:p>
          <a:p>
            <a:pPr marL="0" indent="0">
              <a:buNone/>
            </a:pPr>
            <a:r>
              <a:rPr lang="nl-NL" dirty="0">
                <a:latin typeface="Myriad Pro" panose="020B0503030403020204" pitchFamily="34" charset="0"/>
              </a:rPr>
              <a:t>Wat verandert in de opeenvolging van de cijfers 10   11   13   16? </a:t>
            </a:r>
            <a:br>
              <a:rPr lang="nl-NL" dirty="0">
                <a:latin typeface="Myriad Pro" panose="020B0503030403020204" pitchFamily="34" charset="0"/>
              </a:rPr>
            </a:br>
            <a:r>
              <a:rPr lang="nl-NL" dirty="0">
                <a:latin typeface="Myriad Pro" panose="020B0503030403020204" pitchFamily="34" charset="0"/>
              </a:rPr>
              <a:t>Bij het eerste getal wordt 1 opgeteld, bij het tweede 2, bij het derde 3, enz.</a:t>
            </a:r>
            <a:br>
              <a:rPr lang="nl-NL" dirty="0">
                <a:latin typeface="Myriad Pro" panose="020B0503030403020204" pitchFamily="34" charset="0"/>
              </a:rPr>
            </a:br>
            <a:r>
              <a:rPr lang="nl-NL" dirty="0">
                <a:latin typeface="Myriad Pro" panose="020B0503030403020204" pitchFamily="34" charset="0"/>
              </a:rPr>
              <a:t>Het is logisch om op deze manier verder te gaan: ... 20  25  31  38  46  55  65  76  88.</a:t>
            </a:r>
          </a:p>
          <a:p>
            <a:pPr marL="0" indent="0">
              <a:buNone/>
            </a:pPr>
            <a:endParaRPr lang="nl-NL" dirty="0">
              <a:effectLst/>
              <a:latin typeface="Myriad Pro" panose="020B0503030403020204" pitchFamily="34" charset="0"/>
            </a:endParaRPr>
          </a:p>
          <a:p>
            <a:pPr marL="0" indent="0">
              <a:buNone/>
            </a:pPr>
            <a:endParaRPr lang="nl-NL" dirty="0">
              <a:effectLst/>
              <a:latin typeface="Myriad Pro" panose="020B0503030403020204" pitchFamily="34" charset="0"/>
            </a:endParaRPr>
          </a:p>
          <a:p>
            <a:pPr marL="0" indent="0">
              <a:buNone/>
            </a:pPr>
            <a:endParaRPr lang="nl-NL" dirty="0"/>
          </a:p>
        </p:txBody>
      </p:sp>
      <p:sp>
        <p:nvSpPr>
          <p:cNvPr id="2" name="Tijdelijke aanduiding voor voettekst 1">
            <a:extLst>
              <a:ext uri="{FF2B5EF4-FFF2-40B4-BE49-F238E27FC236}">
                <a16:creationId xmlns:a16="http://schemas.microsoft.com/office/drawing/2014/main" id="{239DEB26-E459-FD73-4878-AC47C87A8679}"/>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82766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5BF3C89-964B-1099-B647-C0B235892EB9}"/>
              </a:ext>
            </a:extLst>
          </p:cNvPr>
          <p:cNvSpPr>
            <a:spLocks noGrp="1"/>
          </p:cNvSpPr>
          <p:nvPr>
            <p:ph idx="1"/>
          </p:nvPr>
        </p:nvSpPr>
        <p:spPr>
          <a:xfrm>
            <a:off x="995855" y="830317"/>
            <a:ext cx="10018986" cy="5378177"/>
          </a:xfrm>
        </p:spPr>
        <p:txBody>
          <a:bodyPr>
            <a:normAutofit fontScale="92500"/>
          </a:bodyPr>
          <a:lstStyle/>
          <a:p>
            <a:pPr marL="0" indent="0">
              <a:buNone/>
            </a:pPr>
            <a:r>
              <a:rPr lang="nl-NL" b="1" dirty="0"/>
              <a:t>                                </a:t>
            </a:r>
            <a:endParaRPr lang="nl-NL" b="1" dirty="0">
              <a:solidFill>
                <a:srgbClr val="0070C0"/>
              </a:solidFill>
            </a:endParaRPr>
          </a:p>
          <a:p>
            <a:pPr marL="0" indent="0">
              <a:buNone/>
            </a:pPr>
            <a:endParaRPr lang="nl-NL" b="1" dirty="0"/>
          </a:p>
          <a:p>
            <a:pPr marL="0" indent="0">
              <a:buNone/>
            </a:pPr>
            <a:r>
              <a:rPr lang="nl-NL" i="1" dirty="0">
                <a:latin typeface="Myriad Pro" panose="020B0503030403020204" pitchFamily="34" charset="0"/>
              </a:rPr>
              <a:t>Instructie:</a:t>
            </a:r>
          </a:p>
          <a:p>
            <a:pPr marL="0" indent="0">
              <a:buNone/>
            </a:pPr>
            <a:r>
              <a:rPr lang="nl-NL" dirty="0">
                <a:latin typeface="Myriad Pro" panose="020B0503030403020204" pitchFamily="34" charset="0"/>
              </a:rPr>
              <a:t>Schrijf zoveel mogelijk andere woorden op die hetzelfde betekenen als de woorden hierboven (synoniemen). Jullie mogen geen internet etc. gebruiken. Over vijf minuten bespreken we de opdracht.</a:t>
            </a:r>
          </a:p>
          <a:p>
            <a:pPr marL="0" indent="0">
              <a:buNone/>
            </a:pPr>
            <a:endParaRPr lang="nl-NL" dirty="0">
              <a:latin typeface="Myriad Pro" panose="020B0503030403020204" pitchFamily="34" charset="0"/>
            </a:endParaRPr>
          </a:p>
          <a:p>
            <a:pPr marL="0" indent="0">
              <a:buNone/>
            </a:pPr>
            <a:r>
              <a:rPr lang="nl-NL" b="1" dirty="0">
                <a:latin typeface="Myriad Pro" panose="020B0503030403020204" pitchFamily="34" charset="0"/>
              </a:rPr>
              <a:t>praten</a:t>
            </a:r>
            <a:r>
              <a:rPr lang="nl-NL" dirty="0">
                <a:latin typeface="Myriad Pro" panose="020B0503030403020204" pitchFamily="34" charset="0"/>
              </a:rPr>
              <a:t>: spreken, redeneren, converseren, kletsen, keuvelen, chatten, kwebbelen, kleppen, babbelen, klessebessen, discussiëren, enz.</a:t>
            </a:r>
            <a:br>
              <a:rPr lang="nl-NL" dirty="0">
                <a:latin typeface="Myriad Pro" panose="020B0503030403020204" pitchFamily="34" charset="0"/>
              </a:rPr>
            </a:br>
            <a:br>
              <a:rPr lang="nl-NL" dirty="0">
                <a:latin typeface="Myriad Pro" panose="020B0503030403020204" pitchFamily="34" charset="0"/>
              </a:rPr>
            </a:br>
            <a:r>
              <a:rPr lang="nl-NL" b="1" dirty="0">
                <a:latin typeface="Myriad Pro" panose="020B0503030403020204" pitchFamily="34" charset="0"/>
              </a:rPr>
              <a:t>intelligent</a:t>
            </a:r>
            <a:r>
              <a:rPr lang="nl-NL" dirty="0">
                <a:latin typeface="Myriad Pro" panose="020B0503030403020204" pitchFamily="34" charset="0"/>
              </a:rPr>
              <a:t>: knap, pienter, slim, schrander, verstandig, helder, uitgeslapen, snugger, clever, smart, scherp, bijdehand, wijs, enz.</a:t>
            </a:r>
          </a:p>
          <a:p>
            <a:pPr marL="0" indent="0">
              <a:buNone/>
            </a:pPr>
            <a:endParaRPr lang="nl-NL" dirty="0"/>
          </a:p>
        </p:txBody>
      </p:sp>
      <p:sp>
        <p:nvSpPr>
          <p:cNvPr id="2" name="Tijdelijke aanduiding voor voettekst 1">
            <a:extLst>
              <a:ext uri="{FF2B5EF4-FFF2-40B4-BE49-F238E27FC236}">
                <a16:creationId xmlns:a16="http://schemas.microsoft.com/office/drawing/2014/main" id="{82D16FE0-7734-1624-82E5-3C623AA46D0C}"/>
              </a:ext>
            </a:extLst>
          </p:cNvPr>
          <p:cNvSpPr>
            <a:spLocks noGrp="1"/>
          </p:cNvSpPr>
          <p:nvPr>
            <p:ph type="ftr" sz="quarter" idx="11"/>
          </p:nvPr>
        </p:nvSpPr>
        <p:spPr/>
        <p:txBody>
          <a:bodyPr/>
          <a:lstStyle/>
          <a:p>
            <a:r>
              <a:rPr lang="nl-NL"/>
              <a:t>© Breingeheimen</a:t>
            </a:r>
          </a:p>
          <a:p>
            <a:r>
              <a:rPr lang="nl-NL"/>
              <a:t>
</a:t>
            </a:r>
          </a:p>
        </p:txBody>
      </p:sp>
      <p:sp>
        <p:nvSpPr>
          <p:cNvPr id="5" name="Tekstvak 4">
            <a:extLst>
              <a:ext uri="{FF2B5EF4-FFF2-40B4-BE49-F238E27FC236}">
                <a16:creationId xmlns:a16="http://schemas.microsoft.com/office/drawing/2014/main" id="{B7FBA5D1-F624-122B-708F-8EAA63634A71}"/>
              </a:ext>
            </a:extLst>
          </p:cNvPr>
          <p:cNvSpPr txBox="1"/>
          <p:nvPr/>
        </p:nvSpPr>
        <p:spPr>
          <a:xfrm>
            <a:off x="3048000" y="830317"/>
            <a:ext cx="6096000" cy="369332"/>
          </a:xfrm>
          <a:prstGeom prst="rect">
            <a:avLst/>
          </a:prstGeom>
          <a:noFill/>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r>
              <a:rPr lang="nl-NL" b="1" dirty="0">
                <a:solidFill>
                  <a:srgbClr val="0070C0"/>
                </a:solidFill>
                <a:latin typeface="Myriad Pro" panose="020B0503030403020204" pitchFamily="34" charset="0"/>
              </a:rPr>
              <a:t>PRATEN</a:t>
            </a:r>
            <a:r>
              <a:rPr lang="nl-NL" b="1" dirty="0">
                <a:latin typeface="Myriad Pro" panose="020B0503030403020204" pitchFamily="34" charset="0"/>
              </a:rPr>
              <a:t>				 </a:t>
            </a:r>
            <a:r>
              <a:rPr lang="nl-NL" b="1" dirty="0">
                <a:solidFill>
                  <a:srgbClr val="0070C0"/>
                </a:solidFill>
                <a:latin typeface="Myriad Pro" panose="020B0503030403020204" pitchFamily="34" charset="0"/>
              </a:rPr>
              <a:t>INTELLIGENT</a:t>
            </a:r>
            <a:endParaRPr lang="nl-NL" dirty="0">
              <a:latin typeface="Myriad Pro" panose="020B0503030403020204" pitchFamily="34" charset="0"/>
            </a:endParaRPr>
          </a:p>
        </p:txBody>
      </p:sp>
    </p:spTree>
    <p:extLst>
      <p:ext uri="{BB962C8B-B14F-4D97-AF65-F5344CB8AC3E}">
        <p14:creationId xmlns:p14="http://schemas.microsoft.com/office/powerpoint/2010/main" val="376852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D021683-B8FF-6703-2A1E-F248F627C588}"/>
              </a:ext>
            </a:extLst>
          </p:cNvPr>
          <p:cNvSpPr>
            <a:spLocks noGrp="1"/>
          </p:cNvSpPr>
          <p:nvPr>
            <p:ph idx="1"/>
          </p:nvPr>
        </p:nvSpPr>
        <p:spPr>
          <a:xfrm>
            <a:off x="838200" y="851338"/>
            <a:ext cx="9067800" cy="5325625"/>
          </a:xfrm>
        </p:spPr>
        <p:txBody>
          <a:bodyPr/>
          <a:lstStyle/>
          <a:p>
            <a:pPr marL="0" indent="0">
              <a:buNone/>
            </a:pPr>
            <a:r>
              <a:rPr lang="nl-NL" i="1" dirty="0">
                <a:latin typeface="Myriad Pro" panose="020B0503030403020204" pitchFamily="34" charset="0"/>
              </a:rPr>
              <a:t>Instructie</a:t>
            </a:r>
            <a:r>
              <a:rPr lang="nl-NL" dirty="0">
                <a:latin typeface="Myriad Pro" panose="020B0503030403020204" pitchFamily="34" charset="0"/>
              </a:rPr>
              <a:t>:</a:t>
            </a:r>
          </a:p>
          <a:p>
            <a:pPr marL="0" indent="0">
              <a:buNone/>
            </a:pPr>
            <a:r>
              <a:rPr lang="nl-NL" dirty="0">
                <a:effectLst/>
                <a:latin typeface="Myriad Pro" panose="020B0503030403020204" pitchFamily="34" charset="0"/>
              </a:rPr>
              <a:t>Tel het aantal woorden van de jongens bij elkaar op en het aantal woorden van de meisjes. </a:t>
            </a:r>
            <a:br>
              <a:rPr lang="nl-NL" dirty="0">
                <a:effectLst/>
                <a:latin typeface="Myriad Pro" panose="020B0503030403020204" pitchFamily="34" charset="0"/>
              </a:rPr>
            </a:br>
            <a:br>
              <a:rPr lang="nl-NL" dirty="0">
                <a:effectLst/>
                <a:latin typeface="Myriad Pro" panose="020B0503030403020204" pitchFamily="34" charset="0"/>
              </a:rPr>
            </a:br>
            <a:r>
              <a:rPr lang="nl-NL" dirty="0">
                <a:effectLst/>
                <a:latin typeface="Myriad Pro" panose="020B0503030403020204" pitchFamily="34" charset="0"/>
              </a:rPr>
              <a:t>Wie hebben gewonnen? De jongens of de meisjes?</a:t>
            </a:r>
          </a:p>
          <a:p>
            <a:pPr marL="0" indent="0">
              <a:buNone/>
            </a:pPr>
            <a:br>
              <a:rPr lang="nl-NL" dirty="0">
                <a:effectLst/>
                <a:latin typeface="Myriad Pro" panose="020B0503030403020204" pitchFamily="34" charset="0"/>
              </a:rPr>
            </a:br>
            <a:r>
              <a:rPr lang="nl-NL" dirty="0">
                <a:effectLst/>
                <a:latin typeface="Myriad Pro" panose="020B0503030403020204" pitchFamily="34" charset="0"/>
              </a:rPr>
              <a:t>Bij </a:t>
            </a:r>
            <a:r>
              <a:rPr lang="nl-NL" b="1" dirty="0">
                <a:effectLst/>
                <a:latin typeface="Myriad Pro" panose="020B0503030403020204" pitchFamily="34" charset="0"/>
              </a:rPr>
              <a:t>Kubussen kijken</a:t>
            </a:r>
            <a:r>
              <a:rPr lang="nl-NL" dirty="0">
                <a:effectLst/>
                <a:latin typeface="Myriad Pro" panose="020B0503030403020204" pitchFamily="34" charset="0"/>
              </a:rPr>
              <a:t> maken de jongens meer kans (ruimtelijk voorstellingsvermogen). Bij </a:t>
            </a:r>
            <a:r>
              <a:rPr lang="nl-NL" b="1" dirty="0">
                <a:effectLst/>
                <a:latin typeface="Myriad Pro" panose="020B0503030403020204" pitchFamily="34" charset="0"/>
              </a:rPr>
              <a:t>Ander woord voor...</a:t>
            </a:r>
            <a:r>
              <a:rPr lang="nl-NL" dirty="0">
                <a:effectLst/>
                <a:latin typeface="Myriad Pro" panose="020B0503030403020204" pitchFamily="34" charset="0"/>
              </a:rPr>
              <a:t> maken de meisjes meer kans (beter in taal, grotere woordenschat). </a:t>
            </a:r>
          </a:p>
          <a:p>
            <a:pPr marL="0" indent="0">
              <a:buNone/>
            </a:pPr>
            <a:endParaRPr lang="nl-NL" dirty="0"/>
          </a:p>
        </p:txBody>
      </p:sp>
      <p:sp>
        <p:nvSpPr>
          <p:cNvPr id="4" name="Tijdelijke aanduiding voor voettekst 3">
            <a:extLst>
              <a:ext uri="{FF2B5EF4-FFF2-40B4-BE49-F238E27FC236}">
                <a16:creationId xmlns:a16="http://schemas.microsoft.com/office/drawing/2014/main" id="{98ABDF5E-338D-6C68-565E-7032E9149B5E}"/>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76042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240</TotalTime>
  <Words>1151</Words>
  <Application>Microsoft Macintosh PowerPoint</Application>
  <PresentationFormat>Breedbeeld</PresentationFormat>
  <Paragraphs>130</Paragraphs>
  <Slides>19</Slides>
  <Notes>8</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19</vt:i4>
      </vt:variant>
    </vt:vector>
  </HeadingPairs>
  <TitlesOfParts>
    <vt:vector size="26" baseType="lpstr">
      <vt:lpstr>Aptos</vt:lpstr>
      <vt:lpstr>Aptos Display</vt:lpstr>
      <vt:lpstr>Arial</vt:lpstr>
      <vt:lpstr>Helvetica</vt:lpstr>
      <vt:lpstr>Myriad Pro</vt:lpstr>
      <vt:lpstr>Myriad Pro Cond</vt:lpstr>
      <vt:lpstr>Kantoorthema</vt:lpstr>
      <vt:lpstr>Breingeheimen Studievaardigheden II</vt:lpstr>
      <vt:lpstr>Thema 1 Je brein: een supercomputer?</vt:lpstr>
      <vt:lpstr>Les 3 Jongens- en meisjes hersenen</vt:lpstr>
      <vt:lpstr>Doel van de les</vt:lpstr>
      <vt:lpstr>Weten</vt:lpstr>
      <vt:lpstr>Ervaren</vt:lpstr>
      <vt:lpstr>PowerPoint-presentatie</vt:lpstr>
      <vt:lpstr>PowerPoint-presentatie</vt:lpstr>
      <vt:lpstr>PowerPoint-presentatie</vt:lpstr>
      <vt:lpstr>Doen 1</vt:lpstr>
      <vt:lpstr>PowerPoint-presentatie</vt:lpstr>
      <vt:lpstr>Doen 2</vt:lpstr>
      <vt:lpstr>PowerPoint-presentatie</vt:lpstr>
      <vt:lpstr>PowerPoint-presentatie</vt:lpstr>
      <vt:lpstr>PowerPoint-presentatie</vt:lpstr>
      <vt:lpstr>Begrijpen</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Breingeheimen Studievaardigheden II</dc:title>
  <dc:creator>Godelinde Schulte</dc:creator>
  <cp:lastModifiedBy>Godelinde Schulte</cp:lastModifiedBy>
  <cp:revision>16</cp:revision>
  <dcterms:created xsi:type="dcterms:W3CDTF">2024-09-28T10:51:10Z</dcterms:created>
  <dcterms:modified xsi:type="dcterms:W3CDTF">2024-11-16T16:37:42Z</dcterms:modified>
</cp:coreProperties>
</file>