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6" r:id="rId2"/>
    <p:sldId id="257" r:id="rId3"/>
    <p:sldId id="269" r:id="rId4"/>
    <p:sldId id="278" r:id="rId5"/>
    <p:sldId id="258" r:id="rId6"/>
    <p:sldId id="266" r:id="rId7"/>
    <p:sldId id="259" r:id="rId8"/>
    <p:sldId id="261" r:id="rId9"/>
    <p:sldId id="267" r:id="rId10"/>
    <p:sldId id="264" r:id="rId11"/>
    <p:sldId id="270" r:id="rId12"/>
    <p:sldId id="271" r:id="rId13"/>
    <p:sldId id="281" r:id="rId14"/>
    <p:sldId id="282" r:id="rId15"/>
    <p:sldId id="283" r:id="rId16"/>
    <p:sldId id="268" r:id="rId17"/>
    <p:sldId id="284" r:id="rId1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240"/>
    <p:restoredTop sz="94694"/>
  </p:normalViewPr>
  <p:slideViewPr>
    <p:cSldViewPr snapToGrid="0">
      <p:cViewPr varScale="1">
        <p:scale>
          <a:sx n="93" d="100"/>
          <a:sy n="93" d="100"/>
        </p:scale>
        <p:origin x="232" y="8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59E44F-5F09-FA46-935E-67BBE07ACBBC}" type="datetimeFigureOut">
              <a:rPr lang="nl-NL" smtClean="0"/>
              <a:t>16-11-2024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38132E-335C-1B40-8F08-D44022062410}" type="slidenum">
              <a:rPr lang="nl-NL" smtClean="0"/>
              <a:t>‹nr.›</a:t>
            </a:fld>
            <a:endParaRPr lang="nl-NL"/>
          </a:p>
        </p:txBody>
      </p:sp>
    </p:spTree>
    <p:extLst>
      <p:ext uri="{BB962C8B-B14F-4D97-AF65-F5344CB8AC3E}">
        <p14:creationId xmlns:p14="http://schemas.microsoft.com/office/powerpoint/2010/main" val="2347895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1" dirty="0"/>
              <a:t>LET OP! EXTRA MATERIAAL </a:t>
            </a:r>
            <a:r>
              <a:rPr lang="nl-NL" b="0" dirty="0"/>
              <a:t>–</a:t>
            </a:r>
            <a:r>
              <a:rPr lang="nl-NL" b="1" dirty="0"/>
              <a:t> </a:t>
            </a:r>
            <a:r>
              <a:rPr lang="nl-NL" dirty="0"/>
              <a:t>Voor de opdrachten in het lesvoorstel heeft iedere leerling een eigen agenda nodig. Bereid ook een instructie voor over de weging van cijfers op uw school. Hoe zwaar telt bijvoorbeeld een </a:t>
            </a:r>
            <a:r>
              <a:rPr lang="nl-NL" dirty="0" err="1"/>
              <a:t>s.o.</a:t>
            </a:r>
            <a:r>
              <a:rPr lang="nl-NL" dirty="0"/>
              <a:t>? En hoe zwaar een proefwerk? Werkt het op uw school anders dan in het voorbeeld bij DOEN 3? Past u dat voorbeeld dan aan naar de situatie op uw school. </a:t>
            </a:r>
          </a:p>
        </p:txBody>
      </p:sp>
      <p:sp>
        <p:nvSpPr>
          <p:cNvPr id="4" name="Tijdelijke aanduiding voor dianummer 3"/>
          <p:cNvSpPr>
            <a:spLocks noGrp="1"/>
          </p:cNvSpPr>
          <p:nvPr>
            <p:ph type="sldNum" sz="quarter" idx="5"/>
          </p:nvPr>
        </p:nvSpPr>
        <p:spPr/>
        <p:txBody>
          <a:bodyPr/>
          <a:lstStyle/>
          <a:p>
            <a:fld id="{4038132E-335C-1B40-8F08-D44022062410}" type="slidenum">
              <a:rPr lang="nl-NL" smtClean="0"/>
              <a:t>1</a:t>
            </a:fld>
            <a:endParaRPr lang="nl-NL"/>
          </a:p>
        </p:txBody>
      </p:sp>
    </p:spTree>
    <p:extLst>
      <p:ext uri="{BB962C8B-B14F-4D97-AF65-F5344CB8AC3E}">
        <p14:creationId xmlns:p14="http://schemas.microsoft.com/office/powerpoint/2010/main" val="38248369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effectLst/>
                <a:latin typeface="Myriad Pro" panose="020B0503030403020204" pitchFamily="34" charset="0"/>
              </a:rPr>
              <a:t>Verdeel de klas in groepjes van 3 of 4 meisjes of 3 of 4 jongens. Geef ieder groepje een kopie van </a:t>
            </a:r>
            <a:r>
              <a:rPr lang="nl-NL" b="1" dirty="0">
                <a:effectLst/>
                <a:latin typeface="Myriad Pro" panose="020B0503030403020204" pitchFamily="34" charset="0"/>
              </a:rPr>
              <a:t>Kubussen kijken</a:t>
            </a:r>
            <a:r>
              <a:rPr lang="nl-NL" b="0" dirty="0">
                <a:effectLst/>
                <a:latin typeface="Myriad Pro" panose="020B0503030403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a:p>
        </p:txBody>
      </p:sp>
      <p:sp>
        <p:nvSpPr>
          <p:cNvPr id="4" name="Tijdelijke aanduiding voor dianummer 3"/>
          <p:cNvSpPr>
            <a:spLocks noGrp="1"/>
          </p:cNvSpPr>
          <p:nvPr>
            <p:ph type="sldNum" sz="quarter" idx="5"/>
          </p:nvPr>
        </p:nvSpPr>
        <p:spPr/>
        <p:txBody>
          <a:bodyPr/>
          <a:lstStyle/>
          <a:p>
            <a:fld id="{4038132E-335C-1B40-8F08-D44022062410}" type="slidenum">
              <a:rPr lang="nl-NL" smtClean="0"/>
              <a:t>7</a:t>
            </a:fld>
            <a:endParaRPr lang="nl-NL"/>
          </a:p>
        </p:txBody>
      </p:sp>
    </p:spTree>
    <p:extLst>
      <p:ext uri="{BB962C8B-B14F-4D97-AF65-F5344CB8AC3E}">
        <p14:creationId xmlns:p14="http://schemas.microsoft.com/office/powerpoint/2010/main" val="20223562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effectLst/>
                <a:latin typeface="Myriad Pro" panose="020B0503030403020204" pitchFamily="34" charset="0"/>
              </a:rPr>
              <a:t>LET OP! Lees deze opdracht voor! De leerlingen sluiten hun ogen. </a:t>
            </a:r>
          </a:p>
        </p:txBody>
      </p:sp>
      <p:sp>
        <p:nvSpPr>
          <p:cNvPr id="4" name="Tijdelijke aanduiding voor dianummer 3"/>
          <p:cNvSpPr>
            <a:spLocks noGrp="1"/>
          </p:cNvSpPr>
          <p:nvPr>
            <p:ph type="sldNum" sz="quarter" idx="5"/>
          </p:nvPr>
        </p:nvSpPr>
        <p:spPr/>
        <p:txBody>
          <a:bodyPr/>
          <a:lstStyle/>
          <a:p>
            <a:fld id="{4038132E-335C-1B40-8F08-D44022062410}" type="slidenum">
              <a:rPr lang="nl-NL" smtClean="0"/>
              <a:t>8</a:t>
            </a:fld>
            <a:endParaRPr lang="nl-NL"/>
          </a:p>
        </p:txBody>
      </p:sp>
    </p:spTree>
    <p:extLst>
      <p:ext uri="{BB962C8B-B14F-4D97-AF65-F5344CB8AC3E}">
        <p14:creationId xmlns:p14="http://schemas.microsoft.com/office/powerpoint/2010/main" val="28134969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U kunt eventueel informatie geven over het tijdstip van roosterwijzigingen later in het jaar.</a:t>
            </a:r>
          </a:p>
          <a:p>
            <a:endParaRPr lang="nl-NL" dirty="0"/>
          </a:p>
        </p:txBody>
      </p:sp>
      <p:sp>
        <p:nvSpPr>
          <p:cNvPr id="4" name="Tijdelijke aanduiding voor dianummer 3"/>
          <p:cNvSpPr>
            <a:spLocks noGrp="1"/>
          </p:cNvSpPr>
          <p:nvPr>
            <p:ph type="sldNum" sz="quarter" idx="5"/>
          </p:nvPr>
        </p:nvSpPr>
        <p:spPr/>
        <p:txBody>
          <a:bodyPr/>
          <a:lstStyle/>
          <a:p>
            <a:fld id="{4038132E-335C-1B40-8F08-D44022062410}" type="slidenum">
              <a:rPr lang="nl-NL" smtClean="0"/>
              <a:t>9</a:t>
            </a:fld>
            <a:endParaRPr lang="nl-NL"/>
          </a:p>
        </p:txBody>
      </p:sp>
    </p:spTree>
    <p:extLst>
      <p:ext uri="{BB962C8B-B14F-4D97-AF65-F5344CB8AC3E}">
        <p14:creationId xmlns:p14="http://schemas.microsoft.com/office/powerpoint/2010/main" val="19657976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U kunt bij deze opdracht uitleggen hoe de cijfers bij u op school gewogen worden. Bijvoorbeeld hoe zwaar een </a:t>
            </a:r>
            <a:r>
              <a:rPr lang="nl-NL" dirty="0" err="1"/>
              <a:t>s.o.</a:t>
            </a:r>
            <a:r>
              <a:rPr lang="nl-NL" dirty="0"/>
              <a:t> telt en hoe zwaar een proefwerk.</a:t>
            </a:r>
          </a:p>
          <a:p>
            <a:endParaRPr lang="nl-NL" dirty="0"/>
          </a:p>
        </p:txBody>
      </p:sp>
      <p:sp>
        <p:nvSpPr>
          <p:cNvPr id="4" name="Tijdelijke aanduiding voor dianummer 3"/>
          <p:cNvSpPr>
            <a:spLocks noGrp="1"/>
          </p:cNvSpPr>
          <p:nvPr>
            <p:ph type="sldNum" sz="quarter" idx="5"/>
          </p:nvPr>
        </p:nvSpPr>
        <p:spPr/>
        <p:txBody>
          <a:bodyPr/>
          <a:lstStyle/>
          <a:p>
            <a:fld id="{4038132E-335C-1B40-8F08-D44022062410}" type="slidenum">
              <a:rPr lang="nl-NL" smtClean="0"/>
              <a:t>13</a:t>
            </a:fld>
            <a:endParaRPr lang="nl-NL"/>
          </a:p>
        </p:txBody>
      </p:sp>
    </p:spTree>
    <p:extLst>
      <p:ext uri="{BB962C8B-B14F-4D97-AF65-F5344CB8AC3E}">
        <p14:creationId xmlns:p14="http://schemas.microsoft.com/office/powerpoint/2010/main" val="30190061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Gebruikt uw school of klas </a:t>
            </a:r>
            <a:r>
              <a:rPr lang="nl-NL" b="1" dirty="0"/>
              <a:t>geen </a:t>
            </a:r>
            <a:r>
              <a:rPr lang="nl-NL" dirty="0"/>
              <a:t>bellijst of klassenapp? Dan kunt u dit onderdeel overslaan. Maakt u er </a:t>
            </a:r>
            <a:r>
              <a:rPr lang="nl-NL" b="1" dirty="0"/>
              <a:t>wel </a:t>
            </a:r>
            <a:r>
              <a:rPr lang="nl-NL" dirty="0"/>
              <a:t>gebruik van, geeft u er dan eventueel nog uitleg over en beantwoord eventuele vragen.</a:t>
            </a:r>
          </a:p>
        </p:txBody>
      </p:sp>
      <p:sp>
        <p:nvSpPr>
          <p:cNvPr id="4" name="Tijdelijke aanduiding voor dianummer 3"/>
          <p:cNvSpPr>
            <a:spLocks noGrp="1"/>
          </p:cNvSpPr>
          <p:nvPr>
            <p:ph type="sldNum" sz="quarter" idx="5"/>
          </p:nvPr>
        </p:nvSpPr>
        <p:spPr/>
        <p:txBody>
          <a:bodyPr/>
          <a:lstStyle/>
          <a:p>
            <a:fld id="{4038132E-335C-1B40-8F08-D44022062410}" type="slidenum">
              <a:rPr lang="nl-NL" smtClean="0"/>
              <a:t>15</a:t>
            </a:fld>
            <a:endParaRPr lang="nl-NL"/>
          </a:p>
        </p:txBody>
      </p:sp>
    </p:spTree>
    <p:extLst>
      <p:ext uri="{BB962C8B-B14F-4D97-AF65-F5344CB8AC3E}">
        <p14:creationId xmlns:p14="http://schemas.microsoft.com/office/powerpoint/2010/main" val="2000787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B00F32-AB8F-9E45-DEC9-E44D4DA59DDF}"/>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F55D5CB6-E2C9-D605-51B1-21BF347FD6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0BC655F5-4BDD-8171-896C-46306B223913}"/>
              </a:ext>
            </a:extLst>
          </p:cNvPr>
          <p:cNvSpPr>
            <a:spLocks noGrp="1"/>
          </p:cNvSpPr>
          <p:nvPr>
            <p:ph type="dt" sz="half" idx="10"/>
          </p:nvPr>
        </p:nvSpPr>
        <p:spPr/>
        <p:txBody>
          <a:bodyPr/>
          <a:lstStyle/>
          <a:p>
            <a:fld id="{C271499A-9A5B-7B40-958B-D96A4E7FD692}" type="datetime1">
              <a:rPr lang="nl-NL" smtClean="0"/>
              <a:t>16-11-2024</a:t>
            </a:fld>
            <a:endParaRPr lang="nl-NL"/>
          </a:p>
        </p:txBody>
      </p:sp>
      <p:sp>
        <p:nvSpPr>
          <p:cNvPr id="5" name="Tijdelijke aanduiding voor voettekst 4">
            <a:extLst>
              <a:ext uri="{FF2B5EF4-FFF2-40B4-BE49-F238E27FC236}">
                <a16:creationId xmlns:a16="http://schemas.microsoft.com/office/drawing/2014/main" id="{482BB1DE-6DE9-4DAB-2BBD-495D5393700B}"/>
              </a:ext>
            </a:extLst>
          </p:cNvPr>
          <p:cNvSpPr>
            <a:spLocks noGrp="1"/>
          </p:cNvSpPr>
          <p:nvPr>
            <p:ph type="ftr" sz="quarter" idx="11"/>
          </p:nvPr>
        </p:nvSpPr>
        <p:spPr/>
        <p:txBody>
          <a:bodyPr/>
          <a:lstStyle/>
          <a:p>
            <a:r>
              <a:rPr lang="nl-NL"/>
              <a:t>© Breingeheimen</a:t>
            </a:r>
          </a:p>
          <a:p>
            <a:r>
              <a:rPr lang="nl-NL"/>
              <a:t>
</a:t>
            </a:r>
          </a:p>
        </p:txBody>
      </p:sp>
      <p:sp>
        <p:nvSpPr>
          <p:cNvPr id="6" name="Tijdelijke aanduiding voor dianummer 5">
            <a:extLst>
              <a:ext uri="{FF2B5EF4-FFF2-40B4-BE49-F238E27FC236}">
                <a16:creationId xmlns:a16="http://schemas.microsoft.com/office/drawing/2014/main" id="{C6C85DC5-A225-DC77-F5F9-71434134B596}"/>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1103816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4F8FD4-E48E-6CAF-BF68-98534D381D14}"/>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F04DD60E-F03F-D3C0-103B-16F34417E4A5}"/>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8A4723B-5F54-3146-233C-ACDB13CE33A7}"/>
              </a:ext>
            </a:extLst>
          </p:cNvPr>
          <p:cNvSpPr>
            <a:spLocks noGrp="1"/>
          </p:cNvSpPr>
          <p:nvPr>
            <p:ph type="dt" sz="half" idx="10"/>
          </p:nvPr>
        </p:nvSpPr>
        <p:spPr/>
        <p:txBody>
          <a:bodyPr/>
          <a:lstStyle/>
          <a:p>
            <a:fld id="{EC170549-0814-1346-AAFB-B2C90683DB78}" type="datetime1">
              <a:rPr lang="nl-NL" smtClean="0"/>
              <a:t>16-11-2024</a:t>
            </a:fld>
            <a:endParaRPr lang="nl-NL"/>
          </a:p>
        </p:txBody>
      </p:sp>
      <p:sp>
        <p:nvSpPr>
          <p:cNvPr id="5" name="Tijdelijke aanduiding voor voettekst 4">
            <a:extLst>
              <a:ext uri="{FF2B5EF4-FFF2-40B4-BE49-F238E27FC236}">
                <a16:creationId xmlns:a16="http://schemas.microsoft.com/office/drawing/2014/main" id="{574E0178-5789-2C24-285D-2B15F88B4997}"/>
              </a:ext>
            </a:extLst>
          </p:cNvPr>
          <p:cNvSpPr>
            <a:spLocks noGrp="1"/>
          </p:cNvSpPr>
          <p:nvPr>
            <p:ph type="ftr" sz="quarter" idx="11"/>
          </p:nvPr>
        </p:nvSpPr>
        <p:spPr/>
        <p:txBody>
          <a:bodyPr/>
          <a:lstStyle/>
          <a:p>
            <a:r>
              <a:rPr lang="nl-NL"/>
              <a:t>© Breingeheimen</a:t>
            </a:r>
          </a:p>
          <a:p>
            <a:r>
              <a:rPr lang="nl-NL"/>
              <a:t>
</a:t>
            </a:r>
          </a:p>
        </p:txBody>
      </p:sp>
      <p:sp>
        <p:nvSpPr>
          <p:cNvPr id="6" name="Tijdelijke aanduiding voor dianummer 5">
            <a:extLst>
              <a:ext uri="{FF2B5EF4-FFF2-40B4-BE49-F238E27FC236}">
                <a16:creationId xmlns:a16="http://schemas.microsoft.com/office/drawing/2014/main" id="{D26FACC0-6D65-8F83-BDF1-66FA5C7913F4}"/>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2492800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A02C9D94-798C-ACF3-B02F-738E76375362}"/>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FA0ED226-07FE-BDA0-B921-8F815FD76568}"/>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2C5AFEB-34C6-2073-D706-E906FFB601B8}"/>
              </a:ext>
            </a:extLst>
          </p:cNvPr>
          <p:cNvSpPr>
            <a:spLocks noGrp="1"/>
          </p:cNvSpPr>
          <p:nvPr>
            <p:ph type="dt" sz="half" idx="10"/>
          </p:nvPr>
        </p:nvSpPr>
        <p:spPr/>
        <p:txBody>
          <a:bodyPr/>
          <a:lstStyle/>
          <a:p>
            <a:fld id="{2BD4F900-7EA8-314F-841E-2EBE9FA783A6}" type="datetime1">
              <a:rPr lang="nl-NL" smtClean="0"/>
              <a:t>16-11-2024</a:t>
            </a:fld>
            <a:endParaRPr lang="nl-NL"/>
          </a:p>
        </p:txBody>
      </p:sp>
      <p:sp>
        <p:nvSpPr>
          <p:cNvPr id="5" name="Tijdelijke aanduiding voor voettekst 4">
            <a:extLst>
              <a:ext uri="{FF2B5EF4-FFF2-40B4-BE49-F238E27FC236}">
                <a16:creationId xmlns:a16="http://schemas.microsoft.com/office/drawing/2014/main" id="{D610482F-AD11-7CDB-F810-6AE578458BD5}"/>
              </a:ext>
            </a:extLst>
          </p:cNvPr>
          <p:cNvSpPr>
            <a:spLocks noGrp="1"/>
          </p:cNvSpPr>
          <p:nvPr>
            <p:ph type="ftr" sz="quarter" idx="11"/>
          </p:nvPr>
        </p:nvSpPr>
        <p:spPr/>
        <p:txBody>
          <a:bodyPr/>
          <a:lstStyle/>
          <a:p>
            <a:r>
              <a:rPr lang="nl-NL"/>
              <a:t>© Breingeheimen</a:t>
            </a:r>
          </a:p>
          <a:p>
            <a:r>
              <a:rPr lang="nl-NL"/>
              <a:t>
</a:t>
            </a:r>
          </a:p>
        </p:txBody>
      </p:sp>
      <p:sp>
        <p:nvSpPr>
          <p:cNvPr id="6" name="Tijdelijke aanduiding voor dianummer 5">
            <a:extLst>
              <a:ext uri="{FF2B5EF4-FFF2-40B4-BE49-F238E27FC236}">
                <a16:creationId xmlns:a16="http://schemas.microsoft.com/office/drawing/2014/main" id="{353E21A2-8DC2-2AF0-8214-0F717DEE0AFF}"/>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3333418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87A446C-E14D-209F-1155-6B8168198F2B}"/>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40A8047-BF1D-7AFF-3C17-26146B71F85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8BEF410-A31A-7C4D-2C7B-94B276987EA8}"/>
              </a:ext>
            </a:extLst>
          </p:cNvPr>
          <p:cNvSpPr>
            <a:spLocks noGrp="1"/>
          </p:cNvSpPr>
          <p:nvPr>
            <p:ph type="dt" sz="half" idx="10"/>
          </p:nvPr>
        </p:nvSpPr>
        <p:spPr/>
        <p:txBody>
          <a:bodyPr/>
          <a:lstStyle/>
          <a:p>
            <a:fld id="{9EA27750-AFD9-4F41-A86F-1D0C4D7BB848}" type="datetime1">
              <a:rPr lang="nl-NL" smtClean="0"/>
              <a:t>16-11-2024</a:t>
            </a:fld>
            <a:endParaRPr lang="nl-NL"/>
          </a:p>
        </p:txBody>
      </p:sp>
      <p:sp>
        <p:nvSpPr>
          <p:cNvPr id="5" name="Tijdelijke aanduiding voor voettekst 4">
            <a:extLst>
              <a:ext uri="{FF2B5EF4-FFF2-40B4-BE49-F238E27FC236}">
                <a16:creationId xmlns:a16="http://schemas.microsoft.com/office/drawing/2014/main" id="{9E6BD1D6-7EB8-3482-E3AD-69F17655DA8C}"/>
              </a:ext>
            </a:extLst>
          </p:cNvPr>
          <p:cNvSpPr>
            <a:spLocks noGrp="1"/>
          </p:cNvSpPr>
          <p:nvPr>
            <p:ph type="ftr" sz="quarter" idx="11"/>
          </p:nvPr>
        </p:nvSpPr>
        <p:spPr/>
        <p:txBody>
          <a:bodyPr/>
          <a:lstStyle/>
          <a:p>
            <a:r>
              <a:rPr lang="nl-NL"/>
              <a:t>© Breingeheimen</a:t>
            </a:r>
          </a:p>
          <a:p>
            <a:r>
              <a:rPr lang="nl-NL"/>
              <a:t>
</a:t>
            </a:r>
          </a:p>
        </p:txBody>
      </p:sp>
      <p:sp>
        <p:nvSpPr>
          <p:cNvPr id="6" name="Tijdelijke aanduiding voor dianummer 5">
            <a:extLst>
              <a:ext uri="{FF2B5EF4-FFF2-40B4-BE49-F238E27FC236}">
                <a16:creationId xmlns:a16="http://schemas.microsoft.com/office/drawing/2014/main" id="{731E4C17-03FB-4862-74E5-4427822CC12C}"/>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1801282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334237-7E18-993B-A205-C212E878D51F}"/>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2642A182-2B22-DA41-95B2-494A4284B16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7C100E3C-2F5B-EE1E-A78C-63045337BBE9}"/>
              </a:ext>
            </a:extLst>
          </p:cNvPr>
          <p:cNvSpPr>
            <a:spLocks noGrp="1"/>
          </p:cNvSpPr>
          <p:nvPr>
            <p:ph type="dt" sz="half" idx="10"/>
          </p:nvPr>
        </p:nvSpPr>
        <p:spPr/>
        <p:txBody>
          <a:bodyPr/>
          <a:lstStyle/>
          <a:p>
            <a:fld id="{9070ECF2-0108-7042-86DA-117C7C6DDC3A}" type="datetime1">
              <a:rPr lang="nl-NL" smtClean="0"/>
              <a:t>16-11-2024</a:t>
            </a:fld>
            <a:endParaRPr lang="nl-NL"/>
          </a:p>
        </p:txBody>
      </p:sp>
      <p:sp>
        <p:nvSpPr>
          <p:cNvPr id="5" name="Tijdelijke aanduiding voor voettekst 4">
            <a:extLst>
              <a:ext uri="{FF2B5EF4-FFF2-40B4-BE49-F238E27FC236}">
                <a16:creationId xmlns:a16="http://schemas.microsoft.com/office/drawing/2014/main" id="{3CDCA093-3B3B-0A67-1141-B1194048A42D}"/>
              </a:ext>
            </a:extLst>
          </p:cNvPr>
          <p:cNvSpPr>
            <a:spLocks noGrp="1"/>
          </p:cNvSpPr>
          <p:nvPr>
            <p:ph type="ftr" sz="quarter" idx="11"/>
          </p:nvPr>
        </p:nvSpPr>
        <p:spPr/>
        <p:txBody>
          <a:bodyPr/>
          <a:lstStyle/>
          <a:p>
            <a:r>
              <a:rPr lang="nl-NL"/>
              <a:t>© Breingeheimen</a:t>
            </a:r>
          </a:p>
          <a:p>
            <a:r>
              <a:rPr lang="nl-NL"/>
              <a:t>
</a:t>
            </a:r>
          </a:p>
        </p:txBody>
      </p:sp>
      <p:sp>
        <p:nvSpPr>
          <p:cNvPr id="6" name="Tijdelijke aanduiding voor dianummer 5">
            <a:extLst>
              <a:ext uri="{FF2B5EF4-FFF2-40B4-BE49-F238E27FC236}">
                <a16:creationId xmlns:a16="http://schemas.microsoft.com/office/drawing/2014/main" id="{55C00C2F-B283-52C4-5EC1-0E5486C0B9A5}"/>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3906206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6E0D23-C5B1-8138-242E-30A5F610C189}"/>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88B8E9D5-3427-8A3D-8796-5DAF6E187510}"/>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773F15E1-FF7A-713F-558C-335C58D1763F}"/>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0A5F126A-1287-0AC7-38C5-571B9F601782}"/>
              </a:ext>
            </a:extLst>
          </p:cNvPr>
          <p:cNvSpPr>
            <a:spLocks noGrp="1"/>
          </p:cNvSpPr>
          <p:nvPr>
            <p:ph type="dt" sz="half" idx="10"/>
          </p:nvPr>
        </p:nvSpPr>
        <p:spPr/>
        <p:txBody>
          <a:bodyPr/>
          <a:lstStyle/>
          <a:p>
            <a:fld id="{0A514F75-DA7E-E444-97BA-65B45300E074}" type="datetime1">
              <a:rPr lang="nl-NL" smtClean="0"/>
              <a:t>16-11-2024</a:t>
            </a:fld>
            <a:endParaRPr lang="nl-NL"/>
          </a:p>
        </p:txBody>
      </p:sp>
      <p:sp>
        <p:nvSpPr>
          <p:cNvPr id="6" name="Tijdelijke aanduiding voor voettekst 5">
            <a:extLst>
              <a:ext uri="{FF2B5EF4-FFF2-40B4-BE49-F238E27FC236}">
                <a16:creationId xmlns:a16="http://schemas.microsoft.com/office/drawing/2014/main" id="{F6E1274F-316E-2053-3BB4-8EB7AA287482}"/>
              </a:ext>
            </a:extLst>
          </p:cNvPr>
          <p:cNvSpPr>
            <a:spLocks noGrp="1"/>
          </p:cNvSpPr>
          <p:nvPr>
            <p:ph type="ftr" sz="quarter" idx="11"/>
          </p:nvPr>
        </p:nvSpPr>
        <p:spPr/>
        <p:txBody>
          <a:bodyPr/>
          <a:lstStyle/>
          <a:p>
            <a:r>
              <a:rPr lang="nl-NL"/>
              <a:t>© Breingeheimen</a:t>
            </a:r>
          </a:p>
          <a:p>
            <a:r>
              <a:rPr lang="nl-NL"/>
              <a:t>
</a:t>
            </a:r>
          </a:p>
        </p:txBody>
      </p:sp>
      <p:sp>
        <p:nvSpPr>
          <p:cNvPr id="7" name="Tijdelijke aanduiding voor dianummer 6">
            <a:extLst>
              <a:ext uri="{FF2B5EF4-FFF2-40B4-BE49-F238E27FC236}">
                <a16:creationId xmlns:a16="http://schemas.microsoft.com/office/drawing/2014/main" id="{EF36F8A1-6E47-F0B1-D9BD-5E00D0E10B4B}"/>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396416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B0962E-D0EB-2B3D-8EF1-35771AF74C4F}"/>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6A36E187-C5C5-CCE4-DE13-04A07FA8EED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4E600E3-F3C4-C4C5-33E3-8B9FBD7B634A}"/>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F7A6D4CE-0F5A-5C48-C520-365A27BAA4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B61921EE-5004-E18A-D838-A0D5B56D9E42}"/>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AD34ECA7-9EE9-D862-FE51-CDD0D05632E6}"/>
              </a:ext>
            </a:extLst>
          </p:cNvPr>
          <p:cNvSpPr>
            <a:spLocks noGrp="1"/>
          </p:cNvSpPr>
          <p:nvPr>
            <p:ph type="dt" sz="half" idx="10"/>
          </p:nvPr>
        </p:nvSpPr>
        <p:spPr/>
        <p:txBody>
          <a:bodyPr/>
          <a:lstStyle/>
          <a:p>
            <a:fld id="{47C784A9-2934-7248-8BAF-A63570F67B4A}" type="datetime1">
              <a:rPr lang="nl-NL" smtClean="0"/>
              <a:t>16-11-2024</a:t>
            </a:fld>
            <a:endParaRPr lang="nl-NL"/>
          </a:p>
        </p:txBody>
      </p:sp>
      <p:sp>
        <p:nvSpPr>
          <p:cNvPr id="8" name="Tijdelijke aanduiding voor voettekst 7">
            <a:extLst>
              <a:ext uri="{FF2B5EF4-FFF2-40B4-BE49-F238E27FC236}">
                <a16:creationId xmlns:a16="http://schemas.microsoft.com/office/drawing/2014/main" id="{8B2D4008-828E-51FD-58DF-A9E3FD704A74}"/>
              </a:ext>
            </a:extLst>
          </p:cNvPr>
          <p:cNvSpPr>
            <a:spLocks noGrp="1"/>
          </p:cNvSpPr>
          <p:nvPr>
            <p:ph type="ftr" sz="quarter" idx="11"/>
          </p:nvPr>
        </p:nvSpPr>
        <p:spPr/>
        <p:txBody>
          <a:bodyPr/>
          <a:lstStyle/>
          <a:p>
            <a:r>
              <a:rPr lang="nl-NL"/>
              <a:t>© Breingeheimen</a:t>
            </a:r>
          </a:p>
          <a:p>
            <a:r>
              <a:rPr lang="nl-NL"/>
              <a:t>
</a:t>
            </a:r>
          </a:p>
        </p:txBody>
      </p:sp>
      <p:sp>
        <p:nvSpPr>
          <p:cNvPr id="9" name="Tijdelijke aanduiding voor dianummer 8">
            <a:extLst>
              <a:ext uri="{FF2B5EF4-FFF2-40B4-BE49-F238E27FC236}">
                <a16:creationId xmlns:a16="http://schemas.microsoft.com/office/drawing/2014/main" id="{A4E1E9B7-818B-0E06-3211-1BACC75AFBF6}"/>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213916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CCE71C-83F4-25BB-DC9E-53A0092F36C2}"/>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E128F801-EA46-28A6-2E78-B0CD2007C707}"/>
              </a:ext>
            </a:extLst>
          </p:cNvPr>
          <p:cNvSpPr>
            <a:spLocks noGrp="1"/>
          </p:cNvSpPr>
          <p:nvPr>
            <p:ph type="dt" sz="half" idx="10"/>
          </p:nvPr>
        </p:nvSpPr>
        <p:spPr/>
        <p:txBody>
          <a:bodyPr/>
          <a:lstStyle/>
          <a:p>
            <a:fld id="{F8D5B152-7DBA-F54F-AB1D-B2B88733C5A6}" type="datetime1">
              <a:rPr lang="nl-NL" smtClean="0"/>
              <a:t>16-11-2024</a:t>
            </a:fld>
            <a:endParaRPr lang="nl-NL"/>
          </a:p>
        </p:txBody>
      </p:sp>
      <p:sp>
        <p:nvSpPr>
          <p:cNvPr id="4" name="Tijdelijke aanduiding voor voettekst 3">
            <a:extLst>
              <a:ext uri="{FF2B5EF4-FFF2-40B4-BE49-F238E27FC236}">
                <a16:creationId xmlns:a16="http://schemas.microsoft.com/office/drawing/2014/main" id="{9AEE207E-70D7-F9A5-67B8-1F65E5AD5051}"/>
              </a:ext>
            </a:extLst>
          </p:cNvPr>
          <p:cNvSpPr>
            <a:spLocks noGrp="1"/>
          </p:cNvSpPr>
          <p:nvPr>
            <p:ph type="ftr" sz="quarter" idx="11"/>
          </p:nvPr>
        </p:nvSpPr>
        <p:spPr/>
        <p:txBody>
          <a:bodyPr/>
          <a:lstStyle/>
          <a:p>
            <a:r>
              <a:rPr lang="nl-NL"/>
              <a:t>© Breingeheimen</a:t>
            </a:r>
          </a:p>
          <a:p>
            <a:r>
              <a:rPr lang="nl-NL"/>
              <a:t>
</a:t>
            </a:r>
          </a:p>
        </p:txBody>
      </p:sp>
      <p:sp>
        <p:nvSpPr>
          <p:cNvPr id="5" name="Tijdelijke aanduiding voor dianummer 4">
            <a:extLst>
              <a:ext uri="{FF2B5EF4-FFF2-40B4-BE49-F238E27FC236}">
                <a16:creationId xmlns:a16="http://schemas.microsoft.com/office/drawing/2014/main" id="{419EED50-9D0E-4C97-0DEB-687656A7542D}"/>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1296266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3EA514F5-D789-732A-4FA9-FDD017BA17D2}"/>
              </a:ext>
            </a:extLst>
          </p:cNvPr>
          <p:cNvSpPr>
            <a:spLocks noGrp="1"/>
          </p:cNvSpPr>
          <p:nvPr>
            <p:ph type="dt" sz="half" idx="10"/>
          </p:nvPr>
        </p:nvSpPr>
        <p:spPr/>
        <p:txBody>
          <a:bodyPr/>
          <a:lstStyle/>
          <a:p>
            <a:fld id="{12306B98-E167-6048-9A72-B04AB39DDECE}" type="datetime1">
              <a:rPr lang="nl-NL" smtClean="0"/>
              <a:t>16-11-2024</a:t>
            </a:fld>
            <a:endParaRPr lang="nl-NL"/>
          </a:p>
        </p:txBody>
      </p:sp>
      <p:sp>
        <p:nvSpPr>
          <p:cNvPr id="3" name="Tijdelijke aanduiding voor voettekst 2">
            <a:extLst>
              <a:ext uri="{FF2B5EF4-FFF2-40B4-BE49-F238E27FC236}">
                <a16:creationId xmlns:a16="http://schemas.microsoft.com/office/drawing/2014/main" id="{252A102F-079F-DDC1-6AE5-3C7FBF829A64}"/>
              </a:ext>
            </a:extLst>
          </p:cNvPr>
          <p:cNvSpPr>
            <a:spLocks noGrp="1"/>
          </p:cNvSpPr>
          <p:nvPr>
            <p:ph type="ftr" sz="quarter" idx="11"/>
          </p:nvPr>
        </p:nvSpPr>
        <p:spPr/>
        <p:txBody>
          <a:bodyPr/>
          <a:lstStyle/>
          <a:p>
            <a:r>
              <a:rPr lang="nl-NL"/>
              <a:t>© Breingeheimen</a:t>
            </a:r>
          </a:p>
          <a:p>
            <a:r>
              <a:rPr lang="nl-NL"/>
              <a:t>
</a:t>
            </a:r>
          </a:p>
        </p:txBody>
      </p:sp>
      <p:sp>
        <p:nvSpPr>
          <p:cNvPr id="4" name="Tijdelijke aanduiding voor dianummer 3">
            <a:extLst>
              <a:ext uri="{FF2B5EF4-FFF2-40B4-BE49-F238E27FC236}">
                <a16:creationId xmlns:a16="http://schemas.microsoft.com/office/drawing/2014/main" id="{846BDB9A-EB95-B69C-3B72-E0F4D39789BC}"/>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1741853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2BED54-3E30-29B7-7870-62B36444D6A9}"/>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B7F50340-B548-07D6-91B8-9449048C1D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CDA31841-A103-F94B-F8C5-41845F202A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B999EA62-F093-26E1-F3A9-E3C6304D8A41}"/>
              </a:ext>
            </a:extLst>
          </p:cNvPr>
          <p:cNvSpPr>
            <a:spLocks noGrp="1"/>
          </p:cNvSpPr>
          <p:nvPr>
            <p:ph type="dt" sz="half" idx="10"/>
          </p:nvPr>
        </p:nvSpPr>
        <p:spPr/>
        <p:txBody>
          <a:bodyPr/>
          <a:lstStyle/>
          <a:p>
            <a:fld id="{61F7A64B-11B3-EB47-807C-D7357FFD6200}" type="datetime1">
              <a:rPr lang="nl-NL" smtClean="0"/>
              <a:t>16-11-2024</a:t>
            </a:fld>
            <a:endParaRPr lang="nl-NL"/>
          </a:p>
        </p:txBody>
      </p:sp>
      <p:sp>
        <p:nvSpPr>
          <p:cNvPr id="6" name="Tijdelijke aanduiding voor voettekst 5">
            <a:extLst>
              <a:ext uri="{FF2B5EF4-FFF2-40B4-BE49-F238E27FC236}">
                <a16:creationId xmlns:a16="http://schemas.microsoft.com/office/drawing/2014/main" id="{2995AB6E-9300-550D-61ED-180B1F191755}"/>
              </a:ext>
            </a:extLst>
          </p:cNvPr>
          <p:cNvSpPr>
            <a:spLocks noGrp="1"/>
          </p:cNvSpPr>
          <p:nvPr>
            <p:ph type="ftr" sz="quarter" idx="11"/>
          </p:nvPr>
        </p:nvSpPr>
        <p:spPr/>
        <p:txBody>
          <a:bodyPr/>
          <a:lstStyle/>
          <a:p>
            <a:r>
              <a:rPr lang="nl-NL"/>
              <a:t>© Breingeheimen</a:t>
            </a:r>
          </a:p>
          <a:p>
            <a:r>
              <a:rPr lang="nl-NL"/>
              <a:t>
</a:t>
            </a:r>
          </a:p>
        </p:txBody>
      </p:sp>
      <p:sp>
        <p:nvSpPr>
          <p:cNvPr id="7" name="Tijdelijke aanduiding voor dianummer 6">
            <a:extLst>
              <a:ext uri="{FF2B5EF4-FFF2-40B4-BE49-F238E27FC236}">
                <a16:creationId xmlns:a16="http://schemas.microsoft.com/office/drawing/2014/main" id="{55A78815-7C55-A39D-3FE4-5D6757FA9C9D}"/>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483652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5FA57A-7931-0A51-2D71-7CD0F5B8C537}"/>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1C0C7B1B-A6B5-83B1-09B5-EB02FBDA4E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D171293D-0E13-87A6-D827-6B3985C0B0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36D6CDC5-C1DB-C2E0-9115-09BD2A3C381E}"/>
              </a:ext>
            </a:extLst>
          </p:cNvPr>
          <p:cNvSpPr>
            <a:spLocks noGrp="1"/>
          </p:cNvSpPr>
          <p:nvPr>
            <p:ph type="dt" sz="half" idx="10"/>
          </p:nvPr>
        </p:nvSpPr>
        <p:spPr/>
        <p:txBody>
          <a:bodyPr/>
          <a:lstStyle/>
          <a:p>
            <a:fld id="{39E3F48B-1C43-EE44-AFA8-EC0E76C7276E}" type="datetime1">
              <a:rPr lang="nl-NL" smtClean="0"/>
              <a:t>16-11-2024</a:t>
            </a:fld>
            <a:endParaRPr lang="nl-NL"/>
          </a:p>
        </p:txBody>
      </p:sp>
      <p:sp>
        <p:nvSpPr>
          <p:cNvPr id="6" name="Tijdelijke aanduiding voor voettekst 5">
            <a:extLst>
              <a:ext uri="{FF2B5EF4-FFF2-40B4-BE49-F238E27FC236}">
                <a16:creationId xmlns:a16="http://schemas.microsoft.com/office/drawing/2014/main" id="{3CFA9A88-0204-46E6-6FB7-F2983E072BCF}"/>
              </a:ext>
            </a:extLst>
          </p:cNvPr>
          <p:cNvSpPr>
            <a:spLocks noGrp="1"/>
          </p:cNvSpPr>
          <p:nvPr>
            <p:ph type="ftr" sz="quarter" idx="11"/>
          </p:nvPr>
        </p:nvSpPr>
        <p:spPr/>
        <p:txBody>
          <a:bodyPr/>
          <a:lstStyle/>
          <a:p>
            <a:r>
              <a:rPr lang="nl-NL"/>
              <a:t>© Breingeheimen</a:t>
            </a:r>
          </a:p>
          <a:p>
            <a:r>
              <a:rPr lang="nl-NL"/>
              <a:t>
</a:t>
            </a:r>
          </a:p>
        </p:txBody>
      </p:sp>
      <p:sp>
        <p:nvSpPr>
          <p:cNvPr id="7" name="Tijdelijke aanduiding voor dianummer 6">
            <a:extLst>
              <a:ext uri="{FF2B5EF4-FFF2-40B4-BE49-F238E27FC236}">
                <a16:creationId xmlns:a16="http://schemas.microsoft.com/office/drawing/2014/main" id="{5BED6319-4497-D2BE-0B5D-1769A47C010B}"/>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1142756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43638C6-B1A0-4637-35B9-3911ACCE27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B76ED564-0C2F-1863-9AEF-1D34406571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FC45FD6-B43A-8AF1-6D0D-1EE76C865A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78142D8-1DC0-B94E-8ED1-F6CC3D292EC0}" type="datetime1">
              <a:rPr lang="nl-NL" smtClean="0"/>
              <a:t>16-11-2024</a:t>
            </a:fld>
            <a:endParaRPr lang="nl-NL"/>
          </a:p>
        </p:txBody>
      </p:sp>
      <p:sp>
        <p:nvSpPr>
          <p:cNvPr id="5" name="Tijdelijke aanduiding voor voettekst 4">
            <a:extLst>
              <a:ext uri="{FF2B5EF4-FFF2-40B4-BE49-F238E27FC236}">
                <a16:creationId xmlns:a16="http://schemas.microsoft.com/office/drawing/2014/main" id="{708FAE61-83D2-A024-A406-B0519A5D33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nl-NL"/>
              <a:t>© Breingeheimen</a:t>
            </a:r>
          </a:p>
          <a:p>
            <a:r>
              <a:rPr lang="nl-NL"/>
              <a:t>
</a:t>
            </a:r>
          </a:p>
        </p:txBody>
      </p:sp>
      <p:sp>
        <p:nvSpPr>
          <p:cNvPr id="6" name="Tijdelijke aanduiding voor dianummer 5">
            <a:extLst>
              <a:ext uri="{FF2B5EF4-FFF2-40B4-BE49-F238E27FC236}">
                <a16:creationId xmlns:a16="http://schemas.microsoft.com/office/drawing/2014/main" id="{E357D70B-D7B8-E216-01AD-B0B1352D68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97AD6B9-313B-A24C-9848-97B7E617D4B9}" type="slidenum">
              <a:rPr lang="nl-NL" smtClean="0"/>
              <a:t>‹nr.›</a:t>
            </a:fld>
            <a:endParaRPr lang="nl-NL"/>
          </a:p>
        </p:txBody>
      </p:sp>
    </p:spTree>
    <p:extLst>
      <p:ext uri="{BB962C8B-B14F-4D97-AF65-F5344CB8AC3E}">
        <p14:creationId xmlns:p14="http://schemas.microsoft.com/office/powerpoint/2010/main" val="1066364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9000" t="-46000" b="-12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ACC890-3251-4A80-2E7A-B9419481BA6D}"/>
              </a:ext>
            </a:extLst>
          </p:cNvPr>
          <p:cNvSpPr>
            <a:spLocks noGrp="1"/>
          </p:cNvSpPr>
          <p:nvPr>
            <p:ph type="ctrTitle"/>
          </p:nvPr>
        </p:nvSpPr>
        <p:spPr>
          <a:xfrm>
            <a:off x="673397" y="2958252"/>
            <a:ext cx="9144000" cy="2387600"/>
          </a:xfrm>
        </p:spPr>
        <p:txBody>
          <a:bodyPr/>
          <a:lstStyle/>
          <a:p>
            <a:pPr algn="l"/>
            <a:r>
              <a:rPr lang="nl-NL" b="1" dirty="0">
                <a:solidFill>
                  <a:schemeClr val="bg1"/>
                </a:solidFill>
                <a:latin typeface="Myriad Pro Cond" panose="020B0506030403020204" pitchFamily="34" charset="0"/>
              </a:rPr>
              <a:t>Breingeheimen Studievaardigheden II</a:t>
            </a:r>
          </a:p>
        </p:txBody>
      </p:sp>
      <p:sp>
        <p:nvSpPr>
          <p:cNvPr id="3" name="Tijdelijke aanduiding voor voettekst 2">
            <a:extLst>
              <a:ext uri="{FF2B5EF4-FFF2-40B4-BE49-F238E27FC236}">
                <a16:creationId xmlns:a16="http://schemas.microsoft.com/office/drawing/2014/main" id="{9ADCFC40-D12C-DC8F-8618-3C54C7C3CAA8}"/>
              </a:ext>
            </a:extLst>
          </p:cNvPr>
          <p:cNvSpPr>
            <a:spLocks noGrp="1"/>
          </p:cNvSpPr>
          <p:nvPr>
            <p:ph type="ftr" sz="quarter" idx="11"/>
          </p:nvPr>
        </p:nvSpPr>
        <p:spPr/>
        <p:txBody>
          <a:bodyPr/>
          <a:lstStyle/>
          <a:p>
            <a:r>
              <a:rPr lang="nl-NL" dirty="0">
                <a:solidFill>
                  <a:schemeClr val="bg1"/>
                </a:solidFill>
              </a:rPr>
              <a:t>© Breingeheimen</a:t>
            </a:r>
          </a:p>
          <a:p>
            <a:r>
              <a:rPr lang="nl-NL" dirty="0">
                <a:solidFill>
                  <a:schemeClr val="bg1"/>
                </a:solidFill>
              </a:rPr>
              <a:t>
</a:t>
            </a:r>
          </a:p>
        </p:txBody>
      </p:sp>
    </p:spTree>
    <p:extLst>
      <p:ext uri="{BB962C8B-B14F-4D97-AF65-F5344CB8AC3E}">
        <p14:creationId xmlns:p14="http://schemas.microsoft.com/office/powerpoint/2010/main" val="1345415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93E0C183-0980-1CD8-3975-1D70DBF4FD2E}"/>
              </a:ext>
            </a:extLst>
          </p:cNvPr>
          <p:cNvSpPr>
            <a:spLocks noGrp="1"/>
          </p:cNvSpPr>
          <p:nvPr>
            <p:ph idx="1"/>
          </p:nvPr>
        </p:nvSpPr>
        <p:spPr>
          <a:xfrm>
            <a:off x="838200" y="914400"/>
            <a:ext cx="7769772" cy="5262563"/>
          </a:xfrm>
        </p:spPr>
        <p:txBody>
          <a:bodyPr>
            <a:normAutofit/>
          </a:bodyPr>
          <a:lstStyle/>
          <a:p>
            <a:pPr marL="0" indent="0">
              <a:buNone/>
            </a:pPr>
            <a:r>
              <a:rPr lang="nl-NL" b="1" dirty="0">
                <a:effectLst/>
                <a:latin typeface="Myriad Pro" panose="020B0503030403020204" pitchFamily="34" charset="0"/>
              </a:rPr>
              <a:t>Afronding</a:t>
            </a:r>
            <a:endParaRPr lang="nl-NL" dirty="0">
              <a:effectLst/>
              <a:latin typeface="Myriad Pro" panose="020B0503030403020204" pitchFamily="34" charset="0"/>
            </a:endParaRPr>
          </a:p>
          <a:p>
            <a:pPr marL="514350" indent="-514350">
              <a:buFont typeface="+mj-lt"/>
              <a:buAutoNum type="arabicPeriod"/>
            </a:pPr>
            <a:r>
              <a:rPr lang="nl-NL" dirty="0">
                <a:effectLst/>
                <a:latin typeface="Myriad Pro" panose="020B0503030403020204" pitchFamily="34" charset="0"/>
              </a:rPr>
              <a:t>Waarom  is het belangrijk dat je je lesrooster juist en duidelijk leesbaar opschrijft?</a:t>
            </a:r>
          </a:p>
          <a:p>
            <a:pPr marL="514350" indent="-514350">
              <a:buFont typeface="+mj-lt"/>
              <a:buAutoNum type="arabicPeriod"/>
            </a:pPr>
            <a:r>
              <a:rPr lang="nl-NL" dirty="0">
                <a:effectLst/>
                <a:latin typeface="Myriad Pro" panose="020B0503030403020204" pitchFamily="34" charset="0"/>
              </a:rPr>
              <a:t>Waarom is het verstandig je vakanties en vrije dagen door te geven aan je ouders of anderen bij wie je woont? </a:t>
            </a:r>
            <a:endParaRPr lang="nl-NL" i="1" dirty="0">
              <a:latin typeface="Myriad Pro" panose="020B0503030403020204" pitchFamily="34" charset="0"/>
            </a:endParaRPr>
          </a:p>
          <a:p>
            <a:pPr marL="0" indent="0">
              <a:buNone/>
            </a:pPr>
            <a:r>
              <a:rPr lang="nl-NL" i="1" dirty="0">
                <a:latin typeface="Myriad Pro" panose="020B0503030403020204" pitchFamily="34" charset="0"/>
              </a:rPr>
              <a:t>        </a:t>
            </a:r>
            <a:r>
              <a:rPr lang="nl-NL" i="1" dirty="0">
                <a:effectLst/>
                <a:latin typeface="Myriad Pro" panose="020B0503030403020204" pitchFamily="34" charset="0"/>
              </a:rPr>
              <a:t>Je ouders/verzorgers kunnen daar dan rekening     </a:t>
            </a:r>
            <a:br>
              <a:rPr lang="nl-NL" i="1" dirty="0">
                <a:effectLst/>
                <a:latin typeface="Myriad Pro" panose="020B0503030403020204" pitchFamily="34" charset="0"/>
              </a:rPr>
            </a:br>
            <a:r>
              <a:rPr lang="nl-NL" i="1" dirty="0">
                <a:effectLst/>
                <a:latin typeface="Myriad Pro" panose="020B0503030403020204" pitchFamily="34" charset="0"/>
              </a:rPr>
              <a:t>        mee houden voor het plannen van hun eigen </a:t>
            </a:r>
            <a:br>
              <a:rPr lang="nl-NL" i="1" dirty="0">
                <a:effectLst/>
                <a:latin typeface="Myriad Pro" panose="020B0503030403020204" pitchFamily="34" charset="0"/>
              </a:rPr>
            </a:br>
            <a:r>
              <a:rPr lang="nl-NL" i="1" dirty="0">
                <a:effectLst/>
                <a:latin typeface="Myriad Pro" panose="020B0503030403020204" pitchFamily="34" charset="0"/>
              </a:rPr>
              <a:t>        vakantie en vrije dagen.</a:t>
            </a:r>
            <a:endParaRPr lang="nl-NL" dirty="0">
              <a:effectLst/>
              <a:latin typeface="Myriad Pro" panose="020B0503030403020204" pitchFamily="34" charset="0"/>
            </a:endParaRPr>
          </a:p>
          <a:p>
            <a:pPr marL="0" indent="0">
              <a:buNone/>
            </a:pPr>
            <a:r>
              <a:rPr lang="nl-NL" dirty="0">
                <a:effectLst/>
                <a:latin typeface="Myriad Pro" panose="020B0503030403020204" pitchFamily="34" charset="0"/>
              </a:rPr>
              <a:t>3.   Wat ga je eventueel doen om je agenda leuk te </a:t>
            </a:r>
            <a:br>
              <a:rPr lang="nl-NL" dirty="0">
                <a:effectLst/>
                <a:latin typeface="Myriad Pro" panose="020B0503030403020204" pitchFamily="34" charset="0"/>
              </a:rPr>
            </a:br>
            <a:r>
              <a:rPr lang="nl-NL" dirty="0">
                <a:effectLst/>
                <a:latin typeface="Myriad Pro" panose="020B0503030403020204" pitchFamily="34" charset="0"/>
              </a:rPr>
              <a:t>       maken?</a:t>
            </a:r>
          </a:p>
        </p:txBody>
      </p:sp>
      <p:sp>
        <p:nvSpPr>
          <p:cNvPr id="2" name="Tijdelijke aanduiding voor voettekst 1">
            <a:extLst>
              <a:ext uri="{FF2B5EF4-FFF2-40B4-BE49-F238E27FC236}">
                <a16:creationId xmlns:a16="http://schemas.microsoft.com/office/drawing/2014/main" id="{2A127B16-B39C-BE20-9211-62F528174AF2}"/>
              </a:ext>
            </a:extLst>
          </p:cNvPr>
          <p:cNvSpPr>
            <a:spLocks noGrp="1"/>
          </p:cNvSpPr>
          <p:nvPr>
            <p:ph type="ftr" sz="quarter" idx="11"/>
          </p:nvPr>
        </p:nvSpPr>
        <p:spPr/>
        <p:txBody>
          <a:bodyPr/>
          <a:lstStyle/>
          <a:p>
            <a:r>
              <a:rPr lang="nl-NL"/>
              <a:t>© Breingeheimen</a:t>
            </a:r>
          </a:p>
          <a:p>
            <a:r>
              <a:rPr lang="nl-NL"/>
              <a:t>
</a:t>
            </a:r>
          </a:p>
        </p:txBody>
      </p:sp>
    </p:spTree>
    <p:extLst>
      <p:ext uri="{BB962C8B-B14F-4D97-AF65-F5344CB8AC3E}">
        <p14:creationId xmlns:p14="http://schemas.microsoft.com/office/powerpoint/2010/main" val="2381398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36CA9F-5F71-DF20-627A-FD2C0A045365}"/>
              </a:ext>
            </a:extLst>
          </p:cNvPr>
          <p:cNvSpPr>
            <a:spLocks noGrp="1"/>
          </p:cNvSpPr>
          <p:nvPr>
            <p:ph type="title"/>
          </p:nvPr>
        </p:nvSpPr>
        <p:spPr/>
        <p:txBody>
          <a:bodyPr/>
          <a:lstStyle/>
          <a:p>
            <a:r>
              <a:rPr lang="nl-NL" b="1" dirty="0">
                <a:solidFill>
                  <a:schemeClr val="bg1">
                    <a:lumMod val="50000"/>
                  </a:schemeClr>
                </a:solidFill>
                <a:latin typeface="Myriad Pro Cond" panose="020B0506030403020204" pitchFamily="34" charset="0"/>
              </a:rPr>
              <a:t>Doen 2</a:t>
            </a:r>
            <a:endParaRPr lang="nl-NL" dirty="0"/>
          </a:p>
        </p:txBody>
      </p:sp>
      <p:sp>
        <p:nvSpPr>
          <p:cNvPr id="3" name="Tijdelijke aanduiding voor inhoud 2">
            <a:extLst>
              <a:ext uri="{FF2B5EF4-FFF2-40B4-BE49-F238E27FC236}">
                <a16:creationId xmlns:a16="http://schemas.microsoft.com/office/drawing/2014/main" id="{15EDCA7C-03C8-4D3A-C553-EA21F559647E}"/>
              </a:ext>
            </a:extLst>
          </p:cNvPr>
          <p:cNvSpPr>
            <a:spLocks noGrp="1"/>
          </p:cNvSpPr>
          <p:nvPr>
            <p:ph idx="1"/>
          </p:nvPr>
        </p:nvSpPr>
        <p:spPr>
          <a:xfrm>
            <a:off x="838201" y="1429407"/>
            <a:ext cx="6960476" cy="4747556"/>
          </a:xfrm>
        </p:spPr>
        <p:txBody>
          <a:bodyPr>
            <a:normAutofit fontScale="70000" lnSpcReduction="20000"/>
          </a:bodyPr>
          <a:lstStyle/>
          <a:p>
            <a:pPr marL="0" indent="0">
              <a:buNone/>
            </a:pPr>
            <a:r>
              <a:rPr lang="nl-NL" b="1" dirty="0">
                <a:effectLst/>
                <a:latin typeface="Myriad Pro Cond" panose="020B0503030403020204" pitchFamily="34" charset="0"/>
              </a:rPr>
              <a:t>Huiswerk opschrijven</a:t>
            </a:r>
            <a:endParaRPr lang="nl-NL" dirty="0">
              <a:effectLst/>
              <a:latin typeface="Myriad Pro Cond" panose="020B0503030403020204" pitchFamily="34" charset="0"/>
            </a:endParaRPr>
          </a:p>
          <a:p>
            <a:pPr marL="0" indent="0">
              <a:buNone/>
            </a:pPr>
            <a:endParaRPr lang="nl-NL" dirty="0">
              <a:effectLst/>
              <a:latin typeface="Myriad Pro" panose="020B0503030403020204" pitchFamily="34" charset="0"/>
            </a:endParaRPr>
          </a:p>
          <a:p>
            <a:pPr marL="0" indent="0">
              <a:buNone/>
            </a:pPr>
            <a:r>
              <a:rPr lang="nl-NL" dirty="0">
                <a:effectLst/>
                <a:latin typeface="Myriad Pro" panose="020B0503030403020204" pitchFamily="34" charset="0"/>
              </a:rPr>
              <a:t>Lees samen </a:t>
            </a:r>
            <a:r>
              <a:rPr lang="nl-NL" b="1" dirty="0">
                <a:effectLst/>
                <a:latin typeface="Myriad Pro" panose="020B0503030403020204" pitchFamily="34" charset="0"/>
              </a:rPr>
              <a:t>Huiswerk opschrijven</a:t>
            </a:r>
            <a:r>
              <a:rPr lang="nl-NL" dirty="0">
                <a:effectLst/>
                <a:latin typeface="Myriad Pro" panose="020B0503030403020204" pitchFamily="34" charset="0"/>
              </a:rPr>
              <a:t> het tweede blok van blz. 18 van het werkboek.</a:t>
            </a:r>
          </a:p>
          <a:p>
            <a:pPr marL="0" indent="0">
              <a:buNone/>
            </a:pPr>
            <a:endParaRPr lang="nl-NL" dirty="0">
              <a:effectLst/>
              <a:latin typeface="Myriad Pro" panose="020B0503030403020204" pitchFamily="34" charset="0"/>
            </a:endParaRPr>
          </a:p>
          <a:p>
            <a:pPr marL="0" indent="0">
              <a:buNone/>
            </a:pPr>
            <a:r>
              <a:rPr lang="nl-NL" dirty="0">
                <a:effectLst/>
                <a:latin typeface="Myriad Pro" panose="020B0503030403020204" pitchFamily="34" charset="0"/>
              </a:rPr>
              <a:t>Afkortingen gebruiken kan handig zijn. Zoals h. voor hoofdstuk. </a:t>
            </a:r>
          </a:p>
          <a:p>
            <a:pPr marL="0" indent="0">
              <a:buNone/>
            </a:pPr>
            <a:r>
              <a:rPr lang="nl-NL" dirty="0">
                <a:effectLst/>
                <a:latin typeface="Myriad Pro" panose="020B0503030403020204" pitchFamily="34" charset="0"/>
              </a:rPr>
              <a:t>Ook het afkorten van vakken kan handig zijn: Ne (Nederlands), Ge (geschiedenis), Fr (Frans), En (Engels), </a:t>
            </a:r>
            <a:r>
              <a:rPr lang="nl-NL" dirty="0" err="1">
                <a:effectLst/>
                <a:latin typeface="Myriad Pro" panose="020B0503030403020204" pitchFamily="34" charset="0"/>
              </a:rPr>
              <a:t>Wi</a:t>
            </a:r>
            <a:r>
              <a:rPr lang="nl-NL" dirty="0">
                <a:effectLst/>
                <a:latin typeface="Myriad Pro" panose="020B0503030403020204" pitchFamily="34" charset="0"/>
              </a:rPr>
              <a:t> (wiskunde), Bio (biologie), enz.</a:t>
            </a:r>
          </a:p>
          <a:p>
            <a:pPr marL="0" indent="0">
              <a:buNone/>
            </a:pPr>
            <a:r>
              <a:rPr lang="nl-NL" dirty="0">
                <a:effectLst/>
                <a:latin typeface="Myriad Pro" panose="020B0503030403020204" pitchFamily="34" charset="0"/>
              </a:rPr>
              <a:t>Bespreek welke afkortingen jullie gebruiken. </a:t>
            </a:r>
          </a:p>
          <a:p>
            <a:pPr marL="0" indent="0">
              <a:buNone/>
            </a:pPr>
            <a:endParaRPr lang="nl-NL" dirty="0">
              <a:effectLst/>
              <a:latin typeface="Myriad Pro" panose="020B0503030403020204" pitchFamily="34" charset="0"/>
            </a:endParaRPr>
          </a:p>
          <a:p>
            <a:pPr marL="0" indent="0">
              <a:buNone/>
            </a:pPr>
            <a:r>
              <a:rPr lang="nl-NL" dirty="0">
                <a:effectLst/>
                <a:latin typeface="Myriad Pro" panose="020B0503030403020204" pitchFamily="34" charset="0"/>
              </a:rPr>
              <a:t>Oefen het opschrijven van huiswerk bij </a:t>
            </a:r>
            <a:r>
              <a:rPr lang="nl-NL" b="1" dirty="0">
                <a:effectLst/>
                <a:latin typeface="Myriad Pro" panose="020B0503030403020204" pitchFamily="34" charset="0"/>
              </a:rPr>
              <a:t>Huiswerk opschrijven </a:t>
            </a:r>
            <a:r>
              <a:rPr lang="nl-NL" dirty="0">
                <a:effectLst/>
                <a:latin typeface="Myriad Pro" panose="020B0503030403020204" pitchFamily="34" charset="0"/>
              </a:rPr>
              <a:t>blz. 20 van het werkboek.</a:t>
            </a:r>
          </a:p>
          <a:p>
            <a:pPr marL="0" indent="0">
              <a:buNone/>
            </a:pPr>
            <a:r>
              <a:rPr lang="nl-NL" b="1" dirty="0">
                <a:effectLst/>
                <a:latin typeface="Myriad Pro" panose="020B0503030403020204" pitchFamily="34" charset="0"/>
              </a:rPr>
              <a:t>Tip! </a:t>
            </a:r>
            <a:r>
              <a:rPr lang="nl-NL" dirty="0">
                <a:effectLst/>
                <a:latin typeface="Myriad Pro" panose="020B0503030403020204" pitchFamily="34" charset="0"/>
              </a:rPr>
              <a:t>Huiswerk wordt opgeschreven bij de datum waarop het </a:t>
            </a:r>
            <a:r>
              <a:rPr lang="nl-NL" b="1" dirty="0">
                <a:effectLst/>
                <a:latin typeface="Myriad Pro" panose="020B0503030403020204" pitchFamily="34" charset="0"/>
              </a:rPr>
              <a:t>klaar</a:t>
            </a:r>
            <a:r>
              <a:rPr lang="nl-NL" dirty="0">
                <a:effectLst/>
                <a:latin typeface="Myriad Pro" panose="020B0503030403020204" pitchFamily="34" charset="0"/>
              </a:rPr>
              <a:t> moet zijn.</a:t>
            </a:r>
          </a:p>
        </p:txBody>
      </p:sp>
      <p:sp>
        <p:nvSpPr>
          <p:cNvPr id="4" name="Tijdelijke aanduiding voor voettekst 3">
            <a:extLst>
              <a:ext uri="{FF2B5EF4-FFF2-40B4-BE49-F238E27FC236}">
                <a16:creationId xmlns:a16="http://schemas.microsoft.com/office/drawing/2014/main" id="{541DDF66-CAB0-D5B9-D6FB-478B6A2D33FD}"/>
              </a:ext>
            </a:extLst>
          </p:cNvPr>
          <p:cNvSpPr>
            <a:spLocks noGrp="1"/>
          </p:cNvSpPr>
          <p:nvPr>
            <p:ph type="ftr" sz="quarter" idx="11"/>
          </p:nvPr>
        </p:nvSpPr>
        <p:spPr/>
        <p:txBody>
          <a:bodyPr/>
          <a:lstStyle/>
          <a:p>
            <a:r>
              <a:rPr lang="nl-NL"/>
              <a:t>© Breingeheimen</a:t>
            </a:r>
          </a:p>
          <a:p>
            <a:r>
              <a:rPr lang="nl-NL"/>
              <a:t>
</a:t>
            </a:r>
          </a:p>
        </p:txBody>
      </p:sp>
    </p:spTree>
    <p:extLst>
      <p:ext uri="{BB962C8B-B14F-4D97-AF65-F5344CB8AC3E}">
        <p14:creationId xmlns:p14="http://schemas.microsoft.com/office/powerpoint/2010/main" val="1793051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71923316-AAF5-D989-E46C-04F0A9F5BEAF}"/>
              </a:ext>
            </a:extLst>
          </p:cNvPr>
          <p:cNvSpPr>
            <a:spLocks noGrp="1"/>
          </p:cNvSpPr>
          <p:nvPr>
            <p:ph idx="1"/>
          </p:nvPr>
        </p:nvSpPr>
        <p:spPr>
          <a:xfrm>
            <a:off x="838201" y="1253331"/>
            <a:ext cx="8558048" cy="4351338"/>
          </a:xfrm>
        </p:spPr>
        <p:txBody>
          <a:bodyPr>
            <a:normAutofit/>
          </a:bodyPr>
          <a:lstStyle/>
          <a:p>
            <a:pPr marL="0" indent="0">
              <a:buNone/>
            </a:pPr>
            <a:r>
              <a:rPr lang="nl-NL" b="1" dirty="0">
                <a:effectLst/>
                <a:latin typeface="Myriad Pro" panose="020B0503030403020204" pitchFamily="34" charset="0"/>
              </a:rPr>
              <a:t>Afronding</a:t>
            </a:r>
            <a:endParaRPr lang="nl-NL" dirty="0">
              <a:effectLst/>
              <a:latin typeface="Myriad Pro" panose="020B0503030403020204" pitchFamily="34" charset="0"/>
            </a:endParaRPr>
          </a:p>
          <a:p>
            <a:pPr marL="514350" indent="-514350">
              <a:buFont typeface="+mj-lt"/>
              <a:buAutoNum type="arabicPeriod"/>
            </a:pPr>
            <a:r>
              <a:rPr lang="nl-NL" dirty="0">
                <a:effectLst/>
                <a:latin typeface="Myriad Pro" panose="020B0503030403020204" pitchFamily="34" charset="0"/>
              </a:rPr>
              <a:t>Waarom schrijf je je huiswerk bij de dag waarop het af moet zijn en niet bij de dag waarop je het krijgt?</a:t>
            </a:r>
          </a:p>
          <a:p>
            <a:pPr marL="0" indent="0">
              <a:buNone/>
            </a:pPr>
            <a:r>
              <a:rPr lang="nl-NL" i="1" dirty="0">
                <a:effectLst/>
                <a:latin typeface="Myriad Pro" panose="020B0503030403020204" pitchFamily="34" charset="0"/>
              </a:rPr>
              <a:t>        Door huiswerk te noteren op de dag waarop het klaar </a:t>
            </a:r>
            <a:br>
              <a:rPr lang="nl-NL" i="1" dirty="0">
                <a:effectLst/>
                <a:latin typeface="Myriad Pro" panose="020B0503030403020204" pitchFamily="34" charset="0"/>
              </a:rPr>
            </a:br>
            <a:r>
              <a:rPr lang="nl-NL" i="1" dirty="0">
                <a:effectLst/>
                <a:latin typeface="Myriad Pro" panose="020B0503030403020204" pitchFamily="34" charset="0"/>
              </a:rPr>
              <a:t>        moet zijn en op tijd in je agenda te kijken, zul je niets </a:t>
            </a:r>
            <a:br>
              <a:rPr lang="nl-NL" i="1" dirty="0">
                <a:effectLst/>
                <a:latin typeface="Myriad Pro" panose="020B0503030403020204" pitchFamily="34" charset="0"/>
              </a:rPr>
            </a:br>
            <a:r>
              <a:rPr lang="nl-NL" i="1" dirty="0">
                <a:effectLst/>
                <a:latin typeface="Myriad Pro" panose="020B0503030403020204" pitchFamily="34" charset="0"/>
              </a:rPr>
              <a:t>        vergeten. Er is natuurlijk niets op tegen het huiswerk </a:t>
            </a:r>
            <a:br>
              <a:rPr lang="nl-NL" i="1" dirty="0">
                <a:effectLst/>
                <a:latin typeface="Myriad Pro" panose="020B0503030403020204" pitchFamily="34" charset="0"/>
              </a:rPr>
            </a:br>
            <a:r>
              <a:rPr lang="nl-NL" i="1" dirty="0">
                <a:effectLst/>
                <a:latin typeface="Myriad Pro" panose="020B0503030403020204" pitchFamily="34" charset="0"/>
              </a:rPr>
              <a:t>        dat je krijgt voor de volgende week meteen vandaag te </a:t>
            </a:r>
            <a:br>
              <a:rPr lang="nl-NL" i="1" dirty="0">
                <a:effectLst/>
                <a:latin typeface="Myriad Pro" panose="020B0503030403020204" pitchFamily="34" charset="0"/>
              </a:rPr>
            </a:br>
            <a:r>
              <a:rPr lang="nl-NL" i="1" dirty="0">
                <a:effectLst/>
                <a:latin typeface="Myriad Pro" panose="020B0503030403020204" pitchFamily="34" charset="0"/>
              </a:rPr>
              <a:t>        maken. Dat is zelfs aan te raden.</a:t>
            </a:r>
            <a:endParaRPr lang="nl-NL" dirty="0">
              <a:effectLst/>
              <a:latin typeface="Myriad Pro" panose="020B0503030403020204" pitchFamily="34" charset="0"/>
            </a:endParaRPr>
          </a:p>
          <a:p>
            <a:pPr marL="0" indent="0">
              <a:buNone/>
            </a:pPr>
            <a:r>
              <a:rPr lang="nl-NL" dirty="0">
                <a:effectLst/>
                <a:latin typeface="Myriad Pro" panose="020B0503030403020204" pitchFamily="34" charset="0"/>
              </a:rPr>
              <a:t>2.   Waarom is het belangrijk dat je je huiswerk duidelijk    </a:t>
            </a:r>
            <a:br>
              <a:rPr lang="nl-NL" dirty="0">
                <a:effectLst/>
                <a:latin typeface="Myriad Pro" panose="020B0503030403020204" pitchFamily="34" charset="0"/>
              </a:rPr>
            </a:br>
            <a:r>
              <a:rPr lang="nl-NL" dirty="0">
                <a:effectLst/>
                <a:latin typeface="Myriad Pro" panose="020B0503030403020204" pitchFamily="34" charset="0"/>
              </a:rPr>
              <a:t>       leesbaar opschrijft?</a:t>
            </a:r>
          </a:p>
          <a:p>
            <a:pPr marL="0" indent="0">
              <a:lnSpc>
                <a:spcPct val="100000"/>
              </a:lnSpc>
              <a:buNone/>
            </a:pPr>
            <a:endParaRPr lang="nl-NL" dirty="0">
              <a:latin typeface="Myriad Pro" panose="020B0503030403020204" pitchFamily="34" charset="0"/>
            </a:endParaRPr>
          </a:p>
          <a:p>
            <a:pPr marL="0" indent="0">
              <a:buNone/>
            </a:pPr>
            <a:endParaRPr lang="nl-NL" dirty="0">
              <a:effectLst/>
              <a:latin typeface="Myriad Pro" panose="020B0503030403020204" pitchFamily="34" charset="0"/>
            </a:endParaRPr>
          </a:p>
          <a:p>
            <a:endParaRPr lang="nl-NL" dirty="0"/>
          </a:p>
        </p:txBody>
      </p:sp>
      <p:sp>
        <p:nvSpPr>
          <p:cNvPr id="2" name="Tijdelijke aanduiding voor voettekst 1">
            <a:extLst>
              <a:ext uri="{FF2B5EF4-FFF2-40B4-BE49-F238E27FC236}">
                <a16:creationId xmlns:a16="http://schemas.microsoft.com/office/drawing/2014/main" id="{388EA7F6-AB17-7594-EB37-1452923B03B8}"/>
              </a:ext>
            </a:extLst>
          </p:cNvPr>
          <p:cNvSpPr>
            <a:spLocks noGrp="1"/>
          </p:cNvSpPr>
          <p:nvPr>
            <p:ph type="ftr" sz="quarter" idx="11"/>
          </p:nvPr>
        </p:nvSpPr>
        <p:spPr/>
        <p:txBody>
          <a:bodyPr/>
          <a:lstStyle/>
          <a:p>
            <a:r>
              <a:rPr lang="nl-NL"/>
              <a:t>© Breingeheimen</a:t>
            </a:r>
          </a:p>
          <a:p>
            <a:r>
              <a:rPr lang="nl-NL"/>
              <a:t>
</a:t>
            </a:r>
          </a:p>
        </p:txBody>
      </p:sp>
    </p:spTree>
    <p:extLst>
      <p:ext uri="{BB962C8B-B14F-4D97-AF65-F5344CB8AC3E}">
        <p14:creationId xmlns:p14="http://schemas.microsoft.com/office/powerpoint/2010/main" val="4233790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36CA9F-5F71-DF20-627A-FD2C0A045365}"/>
              </a:ext>
            </a:extLst>
          </p:cNvPr>
          <p:cNvSpPr>
            <a:spLocks noGrp="1"/>
          </p:cNvSpPr>
          <p:nvPr>
            <p:ph type="title"/>
          </p:nvPr>
        </p:nvSpPr>
        <p:spPr/>
        <p:txBody>
          <a:bodyPr/>
          <a:lstStyle/>
          <a:p>
            <a:r>
              <a:rPr lang="nl-NL" b="1" dirty="0">
                <a:solidFill>
                  <a:schemeClr val="bg1">
                    <a:lumMod val="50000"/>
                  </a:schemeClr>
                </a:solidFill>
                <a:latin typeface="Myriad Pro Cond" panose="020B0506030403020204" pitchFamily="34" charset="0"/>
              </a:rPr>
              <a:t>Doen 3</a:t>
            </a:r>
            <a:endParaRPr lang="nl-NL" dirty="0"/>
          </a:p>
        </p:txBody>
      </p:sp>
      <p:sp>
        <p:nvSpPr>
          <p:cNvPr id="3" name="Tijdelijke aanduiding voor inhoud 2">
            <a:extLst>
              <a:ext uri="{FF2B5EF4-FFF2-40B4-BE49-F238E27FC236}">
                <a16:creationId xmlns:a16="http://schemas.microsoft.com/office/drawing/2014/main" id="{15EDCA7C-03C8-4D3A-C553-EA21F559647E}"/>
              </a:ext>
            </a:extLst>
          </p:cNvPr>
          <p:cNvSpPr>
            <a:spLocks noGrp="1"/>
          </p:cNvSpPr>
          <p:nvPr>
            <p:ph idx="1"/>
          </p:nvPr>
        </p:nvSpPr>
        <p:spPr>
          <a:xfrm>
            <a:off x="838201" y="1429407"/>
            <a:ext cx="6960476" cy="4603531"/>
          </a:xfrm>
        </p:spPr>
        <p:txBody>
          <a:bodyPr>
            <a:normAutofit fontScale="62500" lnSpcReduction="20000"/>
          </a:bodyPr>
          <a:lstStyle/>
          <a:p>
            <a:pPr marL="0" indent="0">
              <a:buNone/>
            </a:pPr>
            <a:r>
              <a:rPr lang="nl-NL" b="1" dirty="0">
                <a:latin typeface="Myriad Pro Cond" panose="020B0506030403020204" pitchFamily="34" charset="0"/>
              </a:rPr>
              <a:t>Cijferlijst</a:t>
            </a:r>
          </a:p>
          <a:p>
            <a:pPr marL="0" indent="0">
              <a:buNone/>
            </a:pPr>
            <a:endParaRPr lang="nl-NL" dirty="0"/>
          </a:p>
          <a:p>
            <a:pPr marL="0" indent="0">
              <a:buNone/>
            </a:pPr>
            <a:r>
              <a:rPr lang="nl-NL" dirty="0"/>
              <a:t>Lees samen </a:t>
            </a:r>
            <a:r>
              <a:rPr lang="nl-NL" b="1" dirty="0"/>
              <a:t>Cijferlijst</a:t>
            </a:r>
            <a:r>
              <a:rPr lang="nl-NL" dirty="0"/>
              <a:t> het derde blok van blz. 18.</a:t>
            </a:r>
          </a:p>
          <a:p>
            <a:pPr marL="0" indent="0">
              <a:buNone/>
            </a:pPr>
            <a:endParaRPr lang="nl-NL" dirty="0"/>
          </a:p>
          <a:p>
            <a:pPr marL="0" indent="0">
              <a:buNone/>
            </a:pPr>
            <a:r>
              <a:rPr lang="nl-NL" dirty="0"/>
              <a:t>Een voorbeeld om te oefenen:</a:t>
            </a:r>
          </a:p>
          <a:p>
            <a:pPr marL="0" indent="0">
              <a:buNone/>
            </a:pPr>
            <a:r>
              <a:rPr lang="nl-NL" dirty="0"/>
              <a:t>• een </a:t>
            </a:r>
            <a:r>
              <a:rPr lang="nl-NL" dirty="0" err="1"/>
              <a:t>s.o.</a:t>
            </a:r>
            <a:r>
              <a:rPr lang="nl-NL" dirty="0"/>
              <a:t> telt 1x</a:t>
            </a:r>
          </a:p>
          <a:p>
            <a:pPr marL="0" indent="0">
              <a:buNone/>
            </a:pPr>
            <a:r>
              <a:rPr lang="nl-NL" dirty="0"/>
              <a:t>• een proefwerk telt 3x</a:t>
            </a:r>
          </a:p>
          <a:p>
            <a:pPr marL="0" indent="0">
              <a:buNone/>
            </a:pPr>
            <a:r>
              <a:rPr lang="nl-NL" dirty="0"/>
              <a:t>• je uitslagen waren:</a:t>
            </a:r>
          </a:p>
          <a:p>
            <a:pPr marL="0" indent="0">
              <a:buNone/>
            </a:pPr>
            <a:r>
              <a:rPr lang="nl-NL" dirty="0"/>
              <a:t>   </a:t>
            </a:r>
            <a:r>
              <a:rPr lang="nl-NL" dirty="0" err="1"/>
              <a:t>s.o.</a:t>
            </a:r>
            <a:r>
              <a:rPr lang="nl-NL" dirty="0"/>
              <a:t> nr. 1		7,2</a:t>
            </a:r>
          </a:p>
          <a:p>
            <a:pPr marL="0" indent="0">
              <a:buNone/>
            </a:pPr>
            <a:r>
              <a:rPr lang="nl-NL" dirty="0"/>
              <a:t>   </a:t>
            </a:r>
            <a:r>
              <a:rPr lang="nl-NL" dirty="0" err="1"/>
              <a:t>s.o.</a:t>
            </a:r>
            <a:r>
              <a:rPr lang="nl-NL" dirty="0"/>
              <a:t> nr. 2		8</a:t>
            </a:r>
          </a:p>
          <a:p>
            <a:pPr marL="0" indent="0">
              <a:buNone/>
            </a:pPr>
            <a:r>
              <a:rPr lang="nl-NL" dirty="0"/>
              <a:t>   </a:t>
            </a:r>
            <a:r>
              <a:rPr lang="nl-NL" dirty="0" err="1"/>
              <a:t>s.o.</a:t>
            </a:r>
            <a:r>
              <a:rPr lang="nl-NL" dirty="0"/>
              <a:t> nr. 3		7,6</a:t>
            </a:r>
          </a:p>
          <a:p>
            <a:pPr marL="0" indent="0">
              <a:buNone/>
            </a:pPr>
            <a:r>
              <a:rPr lang="nl-NL" dirty="0"/>
              <a:t>   proefwerk		6,4</a:t>
            </a:r>
          </a:p>
          <a:p>
            <a:pPr marL="0" indent="0">
              <a:buNone/>
            </a:pPr>
            <a:endParaRPr lang="nl-NL" dirty="0"/>
          </a:p>
          <a:p>
            <a:pPr marL="0" indent="0">
              <a:buNone/>
            </a:pPr>
            <a:r>
              <a:rPr lang="nl-NL" dirty="0"/>
              <a:t>Wat is je gemiddelde cijfer op dit moment?</a:t>
            </a:r>
          </a:p>
          <a:p>
            <a:pPr marL="0" indent="0">
              <a:buNone/>
            </a:pPr>
            <a:endParaRPr lang="nl-NL" dirty="0"/>
          </a:p>
        </p:txBody>
      </p:sp>
      <p:sp>
        <p:nvSpPr>
          <p:cNvPr id="4" name="Tijdelijke aanduiding voor voettekst 3">
            <a:extLst>
              <a:ext uri="{FF2B5EF4-FFF2-40B4-BE49-F238E27FC236}">
                <a16:creationId xmlns:a16="http://schemas.microsoft.com/office/drawing/2014/main" id="{541DDF66-CAB0-D5B9-D6FB-478B6A2D33FD}"/>
              </a:ext>
            </a:extLst>
          </p:cNvPr>
          <p:cNvSpPr>
            <a:spLocks noGrp="1"/>
          </p:cNvSpPr>
          <p:nvPr>
            <p:ph type="ftr" sz="quarter" idx="11"/>
          </p:nvPr>
        </p:nvSpPr>
        <p:spPr/>
        <p:txBody>
          <a:bodyPr/>
          <a:lstStyle/>
          <a:p>
            <a:r>
              <a:rPr lang="nl-NL"/>
              <a:t>© Breingeheimen</a:t>
            </a:r>
          </a:p>
          <a:p>
            <a:r>
              <a:rPr lang="nl-NL"/>
              <a:t>
</a:t>
            </a:r>
          </a:p>
        </p:txBody>
      </p:sp>
      <p:sp>
        <p:nvSpPr>
          <p:cNvPr id="6" name="Tekstvak 5">
            <a:extLst>
              <a:ext uri="{FF2B5EF4-FFF2-40B4-BE49-F238E27FC236}">
                <a16:creationId xmlns:a16="http://schemas.microsoft.com/office/drawing/2014/main" id="{99395A2F-A4BC-538D-E909-9F0B113BC6E2}"/>
              </a:ext>
            </a:extLst>
          </p:cNvPr>
          <p:cNvSpPr txBox="1"/>
          <p:nvPr/>
        </p:nvSpPr>
        <p:spPr>
          <a:xfrm>
            <a:off x="6528239" y="4406149"/>
            <a:ext cx="5316920" cy="1477328"/>
          </a:xfrm>
          <a:prstGeom prst="rect">
            <a:avLst/>
          </a:prstGeom>
          <a:noFill/>
        </p:spPr>
        <p:txBody>
          <a:bodyPr wrap="square">
            <a:spAutoFit/>
          </a:bodyPr>
          <a:lstStyle/>
          <a:p>
            <a:pPr marL="0" indent="0">
              <a:buNone/>
            </a:pPr>
            <a:r>
              <a:rPr lang="nl-NL" dirty="0"/>
              <a:t>Je </a:t>
            </a:r>
            <a:r>
              <a:rPr lang="nl-NL" dirty="0" err="1"/>
              <a:t>s.o.’s</a:t>
            </a:r>
            <a:r>
              <a:rPr lang="nl-NL" dirty="0"/>
              <a:t> tellen 1x, dus: 		7,2 + 8 + 7,6</a:t>
            </a:r>
          </a:p>
          <a:p>
            <a:pPr marL="0" indent="0">
              <a:buNone/>
            </a:pPr>
            <a:r>
              <a:rPr lang="nl-NL" dirty="0"/>
              <a:t>Je proefwerk telt 3x, dus:		6,4 + 6,4 + 6,4</a:t>
            </a:r>
          </a:p>
          <a:p>
            <a:pPr marL="0" indent="0">
              <a:buNone/>
            </a:pPr>
            <a:r>
              <a:rPr lang="nl-NL" dirty="0"/>
              <a:t>Je telt nu alle 6 cijfers op:		42</a:t>
            </a:r>
          </a:p>
          <a:p>
            <a:pPr marL="0" indent="0">
              <a:buNone/>
            </a:pPr>
            <a:r>
              <a:rPr lang="nl-NL" dirty="0"/>
              <a:t>En deelt het totaal door 6:		7</a:t>
            </a:r>
          </a:p>
          <a:p>
            <a:pPr marL="0" indent="0">
              <a:buNone/>
            </a:pPr>
            <a:r>
              <a:rPr lang="nl-NL" dirty="0"/>
              <a:t>Een 7, netjes!</a:t>
            </a:r>
          </a:p>
        </p:txBody>
      </p:sp>
    </p:spTree>
    <p:extLst>
      <p:ext uri="{BB962C8B-B14F-4D97-AF65-F5344CB8AC3E}">
        <p14:creationId xmlns:p14="http://schemas.microsoft.com/office/powerpoint/2010/main" val="4227634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50FD6281-9AB2-ACF1-E16B-240D3CA8E884}"/>
              </a:ext>
            </a:extLst>
          </p:cNvPr>
          <p:cNvSpPr>
            <a:spLocks noGrp="1"/>
          </p:cNvSpPr>
          <p:nvPr>
            <p:ph idx="1"/>
          </p:nvPr>
        </p:nvSpPr>
        <p:spPr>
          <a:xfrm>
            <a:off x="838200" y="1825625"/>
            <a:ext cx="6844862" cy="4351338"/>
          </a:xfrm>
        </p:spPr>
        <p:txBody>
          <a:bodyPr/>
          <a:lstStyle/>
          <a:p>
            <a:pPr marL="0" indent="0">
              <a:buNone/>
            </a:pPr>
            <a:r>
              <a:rPr lang="nl-NL" b="1" dirty="0">
                <a:effectLst/>
                <a:latin typeface="Myriad Pro" panose="020B0503030403020204" pitchFamily="34" charset="0"/>
              </a:rPr>
              <a:t>Afronding</a:t>
            </a:r>
            <a:endParaRPr lang="nl-NL" dirty="0">
              <a:effectLst/>
              <a:latin typeface="Myriad Pro" panose="020B0503030403020204" pitchFamily="34" charset="0"/>
            </a:endParaRPr>
          </a:p>
          <a:p>
            <a:pPr marL="514350" indent="-514350">
              <a:buFont typeface="+mj-lt"/>
              <a:buAutoNum type="arabicPeriod"/>
            </a:pPr>
            <a:r>
              <a:rPr lang="nl-NL" dirty="0">
                <a:effectLst/>
                <a:latin typeface="Myriad Pro" panose="020B0503030403020204" pitchFamily="34" charset="0"/>
              </a:rPr>
              <a:t>Waarom is het verstandig om je cijferlijst bij te houden?</a:t>
            </a:r>
          </a:p>
          <a:p>
            <a:pPr marL="514350" indent="-514350">
              <a:buFont typeface="+mj-lt"/>
              <a:buAutoNum type="arabicPeriod"/>
            </a:pPr>
            <a:r>
              <a:rPr lang="nl-NL" dirty="0">
                <a:effectLst/>
                <a:latin typeface="Myriad Pro" panose="020B0503030403020204" pitchFamily="34" charset="0"/>
              </a:rPr>
              <a:t>Waarom is het slim zo nu en dan je gemiddelde uit te rekenen?</a:t>
            </a:r>
          </a:p>
          <a:p>
            <a:pPr marL="0" indent="0">
              <a:buNone/>
            </a:pPr>
            <a:endParaRPr lang="nl-NL" dirty="0"/>
          </a:p>
        </p:txBody>
      </p:sp>
      <p:sp>
        <p:nvSpPr>
          <p:cNvPr id="4" name="Tijdelijke aanduiding voor voettekst 3">
            <a:extLst>
              <a:ext uri="{FF2B5EF4-FFF2-40B4-BE49-F238E27FC236}">
                <a16:creationId xmlns:a16="http://schemas.microsoft.com/office/drawing/2014/main" id="{9DC9B1A0-5CC8-D537-4A41-5ABD0A63E2BE}"/>
              </a:ext>
            </a:extLst>
          </p:cNvPr>
          <p:cNvSpPr>
            <a:spLocks noGrp="1"/>
          </p:cNvSpPr>
          <p:nvPr>
            <p:ph type="ftr" sz="quarter" idx="11"/>
          </p:nvPr>
        </p:nvSpPr>
        <p:spPr/>
        <p:txBody>
          <a:bodyPr/>
          <a:lstStyle/>
          <a:p>
            <a:r>
              <a:rPr lang="nl-NL"/>
              <a:t>© Breingeheimen</a:t>
            </a:r>
          </a:p>
          <a:p>
            <a:r>
              <a:rPr lang="nl-NL"/>
              <a:t>
</a:t>
            </a:r>
          </a:p>
        </p:txBody>
      </p:sp>
    </p:spTree>
    <p:extLst>
      <p:ext uri="{BB962C8B-B14F-4D97-AF65-F5344CB8AC3E}">
        <p14:creationId xmlns:p14="http://schemas.microsoft.com/office/powerpoint/2010/main" val="23568878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36CA9F-5F71-DF20-627A-FD2C0A045365}"/>
              </a:ext>
            </a:extLst>
          </p:cNvPr>
          <p:cNvSpPr>
            <a:spLocks noGrp="1"/>
          </p:cNvSpPr>
          <p:nvPr>
            <p:ph type="title"/>
          </p:nvPr>
        </p:nvSpPr>
        <p:spPr/>
        <p:txBody>
          <a:bodyPr/>
          <a:lstStyle/>
          <a:p>
            <a:r>
              <a:rPr lang="nl-NL" b="1" dirty="0">
                <a:solidFill>
                  <a:schemeClr val="bg1">
                    <a:lumMod val="50000"/>
                  </a:schemeClr>
                </a:solidFill>
                <a:latin typeface="Myriad Pro Cond" panose="020B0506030403020204" pitchFamily="34" charset="0"/>
              </a:rPr>
              <a:t>Doen 4</a:t>
            </a:r>
            <a:endParaRPr lang="nl-NL" dirty="0"/>
          </a:p>
        </p:txBody>
      </p:sp>
      <p:sp>
        <p:nvSpPr>
          <p:cNvPr id="3" name="Tijdelijke aanduiding voor inhoud 2">
            <a:extLst>
              <a:ext uri="{FF2B5EF4-FFF2-40B4-BE49-F238E27FC236}">
                <a16:creationId xmlns:a16="http://schemas.microsoft.com/office/drawing/2014/main" id="{15EDCA7C-03C8-4D3A-C553-EA21F559647E}"/>
              </a:ext>
            </a:extLst>
          </p:cNvPr>
          <p:cNvSpPr>
            <a:spLocks noGrp="1"/>
          </p:cNvSpPr>
          <p:nvPr>
            <p:ph idx="1"/>
          </p:nvPr>
        </p:nvSpPr>
        <p:spPr>
          <a:xfrm>
            <a:off x="838201" y="1429407"/>
            <a:ext cx="6266792" cy="4747556"/>
          </a:xfrm>
        </p:spPr>
        <p:txBody>
          <a:bodyPr>
            <a:normAutofit/>
          </a:bodyPr>
          <a:lstStyle/>
          <a:p>
            <a:pPr marL="0" indent="0">
              <a:buNone/>
            </a:pPr>
            <a:r>
              <a:rPr lang="nl-NL" b="1" dirty="0">
                <a:latin typeface="Myriad Pro Cond" panose="020B0506030403020204" pitchFamily="34" charset="0"/>
              </a:rPr>
              <a:t>Bellijst of klassenapp</a:t>
            </a:r>
          </a:p>
          <a:p>
            <a:pPr marL="0" indent="0">
              <a:buNone/>
            </a:pPr>
            <a:endParaRPr lang="nl-NL" dirty="0">
              <a:latin typeface="Myriad Pro" panose="020B0503030403020204" pitchFamily="34" charset="0"/>
            </a:endParaRPr>
          </a:p>
          <a:p>
            <a:pPr marL="0" indent="0">
              <a:buNone/>
            </a:pPr>
            <a:r>
              <a:rPr lang="nl-NL" dirty="0">
                <a:latin typeface="Myriad Pro" panose="020B0503030403020204" pitchFamily="34" charset="0"/>
              </a:rPr>
              <a:t>Lees samen </a:t>
            </a:r>
            <a:r>
              <a:rPr lang="nl-NL" b="1" dirty="0">
                <a:latin typeface="Myriad Pro" panose="020B0503030403020204" pitchFamily="34" charset="0"/>
              </a:rPr>
              <a:t>Bellijst: doorgeven graag!</a:t>
            </a:r>
            <a:r>
              <a:rPr lang="nl-NL" dirty="0">
                <a:latin typeface="Myriad Pro" panose="020B0503030403020204" pitchFamily="34" charset="0"/>
              </a:rPr>
              <a:t> </a:t>
            </a:r>
            <a:r>
              <a:rPr lang="nl-NL" b="1" dirty="0">
                <a:latin typeface="Myriad Pro" panose="020B0503030403020204" pitchFamily="34" charset="0"/>
              </a:rPr>
              <a:t>Of liever een klassenapp? </a:t>
            </a:r>
            <a:r>
              <a:rPr lang="nl-NL" dirty="0">
                <a:latin typeface="Myriad Pro" panose="020B0503030403020204" pitchFamily="34" charset="0"/>
              </a:rPr>
              <a:t>het vierde blok van blz. 18.</a:t>
            </a:r>
          </a:p>
          <a:p>
            <a:pPr marL="0" indent="0">
              <a:buNone/>
            </a:pPr>
            <a:endParaRPr lang="nl-NL" dirty="0">
              <a:latin typeface="Myriad Pro" panose="020B0503030403020204" pitchFamily="34" charset="0"/>
            </a:endParaRPr>
          </a:p>
        </p:txBody>
      </p:sp>
      <p:sp>
        <p:nvSpPr>
          <p:cNvPr id="4" name="Tijdelijke aanduiding voor voettekst 3">
            <a:extLst>
              <a:ext uri="{FF2B5EF4-FFF2-40B4-BE49-F238E27FC236}">
                <a16:creationId xmlns:a16="http://schemas.microsoft.com/office/drawing/2014/main" id="{541DDF66-CAB0-D5B9-D6FB-478B6A2D33FD}"/>
              </a:ext>
            </a:extLst>
          </p:cNvPr>
          <p:cNvSpPr>
            <a:spLocks noGrp="1"/>
          </p:cNvSpPr>
          <p:nvPr>
            <p:ph type="ftr" sz="quarter" idx="11"/>
          </p:nvPr>
        </p:nvSpPr>
        <p:spPr/>
        <p:txBody>
          <a:bodyPr/>
          <a:lstStyle/>
          <a:p>
            <a:r>
              <a:rPr lang="nl-NL"/>
              <a:t>© Breingeheimen</a:t>
            </a:r>
          </a:p>
          <a:p>
            <a:r>
              <a:rPr lang="nl-NL"/>
              <a:t>
</a:t>
            </a:r>
          </a:p>
        </p:txBody>
      </p:sp>
    </p:spTree>
    <p:extLst>
      <p:ext uri="{BB962C8B-B14F-4D97-AF65-F5344CB8AC3E}">
        <p14:creationId xmlns:p14="http://schemas.microsoft.com/office/powerpoint/2010/main" val="27057947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D1F3C5-5A4E-BF70-81D1-F3DBE3093691}"/>
              </a:ext>
            </a:extLst>
          </p:cNvPr>
          <p:cNvSpPr>
            <a:spLocks noGrp="1"/>
          </p:cNvSpPr>
          <p:nvPr>
            <p:ph type="title"/>
          </p:nvPr>
        </p:nvSpPr>
        <p:spPr/>
        <p:txBody>
          <a:bodyPr>
            <a:normAutofit/>
          </a:bodyPr>
          <a:lstStyle/>
          <a:p>
            <a:r>
              <a:rPr lang="nl-NL" b="1" dirty="0">
                <a:solidFill>
                  <a:schemeClr val="bg1">
                    <a:lumMod val="50000"/>
                  </a:schemeClr>
                </a:solidFill>
                <a:latin typeface="Myriad Pro Cond" panose="020B0506030403020204" pitchFamily="34" charset="0"/>
              </a:rPr>
              <a:t>Begrijpen</a:t>
            </a:r>
          </a:p>
        </p:txBody>
      </p:sp>
      <p:sp>
        <p:nvSpPr>
          <p:cNvPr id="3" name="Tijdelijke aanduiding voor inhoud 2">
            <a:extLst>
              <a:ext uri="{FF2B5EF4-FFF2-40B4-BE49-F238E27FC236}">
                <a16:creationId xmlns:a16="http://schemas.microsoft.com/office/drawing/2014/main" id="{55AE83B1-FC57-C256-4C9A-C39C741A2DD5}"/>
              </a:ext>
            </a:extLst>
          </p:cNvPr>
          <p:cNvSpPr>
            <a:spLocks noGrp="1"/>
          </p:cNvSpPr>
          <p:nvPr>
            <p:ph idx="1"/>
          </p:nvPr>
        </p:nvSpPr>
        <p:spPr>
          <a:xfrm>
            <a:off x="801414" y="1576075"/>
            <a:ext cx="7239000" cy="4611399"/>
          </a:xfrm>
        </p:spPr>
        <p:txBody>
          <a:bodyPr>
            <a:normAutofit/>
          </a:bodyPr>
          <a:lstStyle/>
          <a:p>
            <a:pPr marL="514350" indent="-514350">
              <a:buFont typeface="+mj-lt"/>
              <a:buAutoNum type="arabicPeriod"/>
            </a:pPr>
            <a:r>
              <a:rPr lang="nl-NL" dirty="0">
                <a:latin typeface="Myriad Pro" panose="020B0503030403020204" pitchFamily="34" charset="0"/>
              </a:rPr>
              <a:t>Waar is je agenda op de eerste plaats voor?</a:t>
            </a:r>
          </a:p>
          <a:p>
            <a:pPr marL="514350" indent="-514350">
              <a:buFont typeface="+mj-lt"/>
              <a:buAutoNum type="arabicPeriod"/>
            </a:pPr>
            <a:r>
              <a:rPr lang="nl-NL" dirty="0">
                <a:latin typeface="Myriad Pro" panose="020B0503030403020204" pitchFamily="34" charset="0"/>
              </a:rPr>
              <a:t>Waarom is het belangrijk dat je naam en school voorin je agenda staan? </a:t>
            </a:r>
          </a:p>
          <a:p>
            <a:pPr marL="0" indent="0">
              <a:buNone/>
            </a:pPr>
            <a:r>
              <a:rPr lang="nl-NL" i="1" dirty="0">
                <a:latin typeface="Myriad Pro" panose="020B0503030403020204" pitchFamily="34" charset="0"/>
              </a:rPr>
              <a:t>        Als je je agenda kwijtraakt en iemand anders </a:t>
            </a:r>
            <a:br>
              <a:rPr lang="nl-NL" i="1" dirty="0">
                <a:latin typeface="Myriad Pro" panose="020B0503030403020204" pitchFamily="34" charset="0"/>
              </a:rPr>
            </a:br>
            <a:r>
              <a:rPr lang="nl-NL" i="1" dirty="0">
                <a:latin typeface="Myriad Pro" panose="020B0503030403020204" pitchFamily="34" charset="0"/>
              </a:rPr>
              <a:t>        die vindt, dan kan die je agenda naar de </a:t>
            </a:r>
            <a:br>
              <a:rPr lang="nl-NL" i="1" dirty="0">
                <a:latin typeface="Myriad Pro" panose="020B0503030403020204" pitchFamily="34" charset="0"/>
              </a:rPr>
            </a:br>
            <a:r>
              <a:rPr lang="nl-NL" i="1" dirty="0">
                <a:latin typeface="Myriad Pro" panose="020B0503030403020204" pitchFamily="34" charset="0"/>
              </a:rPr>
              <a:t>        receptie van je school brengen of contact </a:t>
            </a:r>
            <a:br>
              <a:rPr lang="nl-NL" i="1" dirty="0">
                <a:latin typeface="Myriad Pro" panose="020B0503030403020204" pitchFamily="34" charset="0"/>
              </a:rPr>
            </a:br>
            <a:r>
              <a:rPr lang="nl-NL" i="1" dirty="0">
                <a:latin typeface="Myriad Pro" panose="020B0503030403020204" pitchFamily="34" charset="0"/>
              </a:rPr>
              <a:t>        opnemen met je school, zodat jij je agenda </a:t>
            </a:r>
            <a:br>
              <a:rPr lang="nl-NL" i="1" dirty="0">
                <a:latin typeface="Myriad Pro" panose="020B0503030403020204" pitchFamily="34" charset="0"/>
              </a:rPr>
            </a:br>
            <a:r>
              <a:rPr lang="nl-NL" i="1" dirty="0">
                <a:latin typeface="Myriad Pro" panose="020B0503030403020204" pitchFamily="34" charset="0"/>
              </a:rPr>
              <a:t>        terugkrijgt.</a:t>
            </a:r>
            <a:br>
              <a:rPr lang="nl-NL" i="1" dirty="0">
                <a:latin typeface="Myriad Pro" panose="020B0503030403020204" pitchFamily="34" charset="0"/>
              </a:rPr>
            </a:br>
            <a:r>
              <a:rPr lang="nl-NL" i="1" dirty="0">
                <a:latin typeface="Myriad Pro" panose="020B0503030403020204" pitchFamily="34" charset="0"/>
              </a:rPr>
              <a:t>       Het is niet altijd handig andere gegevens in je </a:t>
            </a:r>
            <a:br>
              <a:rPr lang="nl-NL" i="1" dirty="0">
                <a:latin typeface="Myriad Pro" panose="020B0503030403020204" pitchFamily="34" charset="0"/>
              </a:rPr>
            </a:br>
            <a:r>
              <a:rPr lang="nl-NL" i="1" dirty="0">
                <a:latin typeface="Myriad Pro" panose="020B0503030403020204" pitchFamily="34" charset="0"/>
              </a:rPr>
              <a:t>       agenda te zetten, zoals je adres. Dat hoeft </a:t>
            </a:r>
            <a:br>
              <a:rPr lang="nl-NL" i="1" dirty="0">
                <a:latin typeface="Myriad Pro" panose="020B0503030403020204" pitchFamily="34" charset="0"/>
              </a:rPr>
            </a:br>
            <a:r>
              <a:rPr lang="nl-NL" i="1" dirty="0">
                <a:latin typeface="Myriad Pro" panose="020B0503030403020204" pitchFamily="34" charset="0"/>
              </a:rPr>
              <a:t>       natuurlijk niet iedereen te weten. </a:t>
            </a:r>
          </a:p>
          <a:p>
            <a:pPr marL="0" indent="0">
              <a:buNone/>
            </a:pPr>
            <a:endParaRPr lang="nl-NL" dirty="0"/>
          </a:p>
        </p:txBody>
      </p:sp>
      <p:sp>
        <p:nvSpPr>
          <p:cNvPr id="4" name="Tijdelijke aanduiding voor voettekst 3">
            <a:extLst>
              <a:ext uri="{FF2B5EF4-FFF2-40B4-BE49-F238E27FC236}">
                <a16:creationId xmlns:a16="http://schemas.microsoft.com/office/drawing/2014/main" id="{B075DE47-B8D9-05A1-900E-E8A34E188F62}"/>
              </a:ext>
            </a:extLst>
          </p:cNvPr>
          <p:cNvSpPr>
            <a:spLocks noGrp="1"/>
          </p:cNvSpPr>
          <p:nvPr>
            <p:ph type="ftr" sz="quarter" idx="11"/>
          </p:nvPr>
        </p:nvSpPr>
        <p:spPr/>
        <p:txBody>
          <a:bodyPr/>
          <a:lstStyle/>
          <a:p>
            <a:r>
              <a:rPr lang="nl-NL"/>
              <a:t>© Breingeheimen</a:t>
            </a:r>
          </a:p>
          <a:p>
            <a:r>
              <a:rPr lang="nl-NL"/>
              <a:t>
</a:t>
            </a:r>
          </a:p>
        </p:txBody>
      </p:sp>
    </p:spTree>
    <p:extLst>
      <p:ext uri="{BB962C8B-B14F-4D97-AF65-F5344CB8AC3E}">
        <p14:creationId xmlns:p14="http://schemas.microsoft.com/office/powerpoint/2010/main" val="673954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94CC1C46-A946-D6F9-C0F8-FC763B006257}"/>
              </a:ext>
            </a:extLst>
          </p:cNvPr>
          <p:cNvSpPr>
            <a:spLocks noGrp="1"/>
          </p:cNvSpPr>
          <p:nvPr>
            <p:ph type="ftr" sz="quarter" idx="11"/>
          </p:nvPr>
        </p:nvSpPr>
        <p:spPr/>
        <p:txBody>
          <a:bodyPr/>
          <a:lstStyle/>
          <a:p>
            <a:r>
              <a:rPr lang="nl-NL"/>
              <a:t>© Breingeheimen</a:t>
            </a:r>
          </a:p>
          <a:p>
            <a:r>
              <a:rPr lang="nl-NL"/>
              <a:t>
</a:t>
            </a:r>
          </a:p>
        </p:txBody>
      </p:sp>
      <p:sp>
        <p:nvSpPr>
          <p:cNvPr id="5" name="Titel 1">
            <a:extLst>
              <a:ext uri="{FF2B5EF4-FFF2-40B4-BE49-F238E27FC236}">
                <a16:creationId xmlns:a16="http://schemas.microsoft.com/office/drawing/2014/main" id="{55983F35-40C3-F30D-CBEF-3B07664BDFF5}"/>
              </a:ext>
            </a:extLst>
          </p:cNvPr>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b="1" dirty="0">
                <a:solidFill>
                  <a:schemeClr val="bg1">
                    <a:lumMod val="50000"/>
                  </a:schemeClr>
                </a:solidFill>
                <a:latin typeface="Myriad Pro Cond" panose="020B0506030403020204" pitchFamily="34" charset="0"/>
              </a:rPr>
              <a:t>Huiswerk</a:t>
            </a:r>
          </a:p>
        </p:txBody>
      </p:sp>
      <p:sp>
        <p:nvSpPr>
          <p:cNvPr id="6" name="Tijdelijke aanduiding voor inhoud 2">
            <a:extLst>
              <a:ext uri="{FF2B5EF4-FFF2-40B4-BE49-F238E27FC236}">
                <a16:creationId xmlns:a16="http://schemas.microsoft.com/office/drawing/2014/main" id="{6B65B5D3-5D81-A9BD-5487-63FB51779FC5}"/>
              </a:ext>
            </a:extLst>
          </p:cNvPr>
          <p:cNvSpPr txBox="1">
            <a:spLocks/>
          </p:cNvSpPr>
          <p:nvPr/>
        </p:nvSpPr>
        <p:spPr>
          <a:xfrm>
            <a:off x="990600" y="1978025"/>
            <a:ext cx="6240517"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nl-NL" dirty="0">
                <a:effectLst/>
                <a:latin typeface="Myriad Pro" panose="020B0503030403020204" pitchFamily="34" charset="0"/>
              </a:rPr>
              <a:t>Is het nog niet gelukt je lesrooster in je agenda te zetten? </a:t>
            </a:r>
            <a:r>
              <a:rPr lang="nl-NL" dirty="0">
                <a:latin typeface="Myriad Pro" panose="020B0503030403020204" pitchFamily="34" charset="0"/>
              </a:rPr>
              <a:t>Doe dat dan nog voor de volgende les. </a:t>
            </a:r>
          </a:p>
          <a:p>
            <a:pPr marL="0" indent="0">
              <a:buNone/>
            </a:pPr>
            <a:r>
              <a:rPr lang="nl-NL" dirty="0">
                <a:effectLst/>
                <a:latin typeface="Myriad Pro" panose="020B0503030403020204" pitchFamily="34" charset="0"/>
              </a:rPr>
              <a:t>En staan je naam en school al voorin?</a:t>
            </a:r>
          </a:p>
        </p:txBody>
      </p:sp>
    </p:spTree>
    <p:extLst>
      <p:ext uri="{BB962C8B-B14F-4D97-AF65-F5344CB8AC3E}">
        <p14:creationId xmlns:p14="http://schemas.microsoft.com/office/powerpoint/2010/main" val="2610163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0AC526-13F5-0441-F36D-F2E23C551F64}"/>
              </a:ext>
            </a:extLst>
          </p:cNvPr>
          <p:cNvSpPr>
            <a:spLocks noGrp="1"/>
          </p:cNvSpPr>
          <p:nvPr>
            <p:ph type="title"/>
          </p:nvPr>
        </p:nvSpPr>
        <p:spPr/>
        <p:txBody>
          <a:bodyPr/>
          <a:lstStyle/>
          <a:p>
            <a:r>
              <a:rPr lang="nl-NL" b="1" dirty="0">
                <a:solidFill>
                  <a:schemeClr val="bg1">
                    <a:lumMod val="50000"/>
                  </a:schemeClr>
                </a:solidFill>
                <a:latin typeface="Myriad Pro Cond" panose="020B0506030403020204" pitchFamily="34" charset="0"/>
              </a:rPr>
              <a:t>Thema 1</a:t>
            </a:r>
            <a:r>
              <a:rPr lang="nl-NL" b="1" dirty="0">
                <a:latin typeface="Myriad Pro Cond" panose="020B0506030403020204" pitchFamily="34" charset="0"/>
              </a:rPr>
              <a:t>	Je brein: een supercomputer?</a:t>
            </a:r>
          </a:p>
        </p:txBody>
      </p:sp>
      <p:sp>
        <p:nvSpPr>
          <p:cNvPr id="3" name="Tijdelijke aanduiding voor voettekst 2">
            <a:extLst>
              <a:ext uri="{FF2B5EF4-FFF2-40B4-BE49-F238E27FC236}">
                <a16:creationId xmlns:a16="http://schemas.microsoft.com/office/drawing/2014/main" id="{5F465A27-58D2-9618-93D0-D138F84A9408}"/>
              </a:ext>
            </a:extLst>
          </p:cNvPr>
          <p:cNvSpPr>
            <a:spLocks noGrp="1"/>
          </p:cNvSpPr>
          <p:nvPr>
            <p:ph type="ftr" sz="quarter" idx="11"/>
          </p:nvPr>
        </p:nvSpPr>
        <p:spPr/>
        <p:txBody>
          <a:bodyPr/>
          <a:lstStyle/>
          <a:p>
            <a:r>
              <a:rPr lang="nl-NL"/>
              <a:t>© Breingeheimen</a:t>
            </a:r>
          </a:p>
          <a:p>
            <a:r>
              <a:rPr lang="nl-NL"/>
              <a:t>
</a:t>
            </a:r>
          </a:p>
        </p:txBody>
      </p:sp>
    </p:spTree>
    <p:extLst>
      <p:ext uri="{BB962C8B-B14F-4D97-AF65-F5344CB8AC3E}">
        <p14:creationId xmlns:p14="http://schemas.microsoft.com/office/powerpoint/2010/main" val="2523927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0AC526-13F5-0441-F36D-F2E23C551F64}"/>
              </a:ext>
            </a:extLst>
          </p:cNvPr>
          <p:cNvSpPr>
            <a:spLocks noGrp="1"/>
          </p:cNvSpPr>
          <p:nvPr>
            <p:ph type="title"/>
          </p:nvPr>
        </p:nvSpPr>
        <p:spPr/>
        <p:txBody>
          <a:bodyPr/>
          <a:lstStyle/>
          <a:p>
            <a:r>
              <a:rPr lang="nl-NL" b="1" dirty="0">
                <a:solidFill>
                  <a:schemeClr val="bg1">
                    <a:lumMod val="50000"/>
                  </a:schemeClr>
                </a:solidFill>
                <a:latin typeface="Myriad Pro Cond" panose="020B0506030403020204" pitchFamily="34" charset="0"/>
              </a:rPr>
              <a:t>Les 4</a:t>
            </a:r>
            <a:r>
              <a:rPr lang="nl-NL" b="1" dirty="0">
                <a:latin typeface="Myriad Pro Cond" panose="020B0506030403020204" pitchFamily="34" charset="0"/>
              </a:rPr>
              <a:t>	</a:t>
            </a:r>
            <a:r>
              <a:rPr lang="nl-NL" b="1" dirty="0">
                <a:effectLst/>
                <a:latin typeface="Myriad Pro Cond" panose="020B0503030403020204" pitchFamily="34" charset="0"/>
              </a:rPr>
              <a:t>Je brein organiseren</a:t>
            </a:r>
            <a:endParaRPr lang="nl-NL" b="1" dirty="0">
              <a:latin typeface="Myriad Pro Cond" panose="020B0506030403020204" pitchFamily="34" charset="0"/>
            </a:endParaRPr>
          </a:p>
        </p:txBody>
      </p:sp>
      <p:sp>
        <p:nvSpPr>
          <p:cNvPr id="3" name="Tijdelijke aanduiding voor voettekst 2">
            <a:extLst>
              <a:ext uri="{FF2B5EF4-FFF2-40B4-BE49-F238E27FC236}">
                <a16:creationId xmlns:a16="http://schemas.microsoft.com/office/drawing/2014/main" id="{90471E9E-197D-2B80-96FD-738C3B23CA7C}"/>
              </a:ext>
            </a:extLst>
          </p:cNvPr>
          <p:cNvSpPr>
            <a:spLocks noGrp="1"/>
          </p:cNvSpPr>
          <p:nvPr>
            <p:ph type="ftr" sz="quarter" idx="11"/>
          </p:nvPr>
        </p:nvSpPr>
        <p:spPr/>
        <p:txBody>
          <a:bodyPr/>
          <a:lstStyle/>
          <a:p>
            <a:r>
              <a:rPr lang="nl-NL"/>
              <a:t>© Breingeheimen</a:t>
            </a:r>
          </a:p>
          <a:p>
            <a:r>
              <a:rPr lang="nl-NL"/>
              <a:t>
</a:t>
            </a:r>
          </a:p>
        </p:txBody>
      </p:sp>
      <p:pic>
        <p:nvPicPr>
          <p:cNvPr id="5" name="Afbeelding 4" descr="Afbeelding met tekening, handschrift, tekst, illustratie&#10;&#10;Automatisch gegenereerde beschrijving">
            <a:extLst>
              <a:ext uri="{FF2B5EF4-FFF2-40B4-BE49-F238E27FC236}">
                <a16:creationId xmlns:a16="http://schemas.microsoft.com/office/drawing/2014/main" id="{D7727119-E9CF-7B64-2528-9EEAC882A75D}"/>
              </a:ext>
            </a:extLst>
          </p:cNvPr>
          <p:cNvPicPr>
            <a:picLocks noChangeAspect="1"/>
          </p:cNvPicPr>
          <p:nvPr/>
        </p:nvPicPr>
        <p:blipFill>
          <a:blip r:embed="rId2"/>
          <a:stretch>
            <a:fillRect/>
          </a:stretch>
        </p:blipFill>
        <p:spPr>
          <a:xfrm>
            <a:off x="6289963" y="1840429"/>
            <a:ext cx="5264727" cy="4366179"/>
          </a:xfrm>
          <a:prstGeom prst="rect">
            <a:avLst/>
          </a:prstGeom>
        </p:spPr>
      </p:pic>
    </p:spTree>
    <p:extLst>
      <p:ext uri="{BB962C8B-B14F-4D97-AF65-F5344CB8AC3E}">
        <p14:creationId xmlns:p14="http://schemas.microsoft.com/office/powerpoint/2010/main" val="4115310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94CC1C46-A946-D6F9-C0F8-FC763B006257}"/>
              </a:ext>
            </a:extLst>
          </p:cNvPr>
          <p:cNvSpPr>
            <a:spLocks noGrp="1"/>
          </p:cNvSpPr>
          <p:nvPr>
            <p:ph type="ftr" sz="quarter" idx="11"/>
          </p:nvPr>
        </p:nvSpPr>
        <p:spPr/>
        <p:txBody>
          <a:bodyPr/>
          <a:lstStyle/>
          <a:p>
            <a:r>
              <a:rPr lang="nl-NL"/>
              <a:t>© Breingeheimen</a:t>
            </a:r>
          </a:p>
          <a:p>
            <a:r>
              <a:rPr lang="nl-NL"/>
              <a:t>
</a:t>
            </a:r>
          </a:p>
        </p:txBody>
      </p:sp>
      <p:sp>
        <p:nvSpPr>
          <p:cNvPr id="5" name="Titel 1">
            <a:extLst>
              <a:ext uri="{FF2B5EF4-FFF2-40B4-BE49-F238E27FC236}">
                <a16:creationId xmlns:a16="http://schemas.microsoft.com/office/drawing/2014/main" id="{55983F35-40C3-F30D-CBEF-3B07664BDFF5}"/>
              </a:ext>
            </a:extLst>
          </p:cNvPr>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b="1" dirty="0">
                <a:solidFill>
                  <a:schemeClr val="bg1">
                    <a:lumMod val="50000"/>
                  </a:schemeClr>
                </a:solidFill>
                <a:latin typeface="Myriad Pro Cond" panose="020B0506030403020204" pitchFamily="34" charset="0"/>
              </a:rPr>
              <a:t>Huiswerk van de vorige les</a:t>
            </a:r>
          </a:p>
        </p:txBody>
      </p:sp>
      <p:sp>
        <p:nvSpPr>
          <p:cNvPr id="6" name="Tijdelijke aanduiding voor inhoud 2">
            <a:extLst>
              <a:ext uri="{FF2B5EF4-FFF2-40B4-BE49-F238E27FC236}">
                <a16:creationId xmlns:a16="http://schemas.microsoft.com/office/drawing/2014/main" id="{6B65B5D3-5D81-A9BD-5487-63FB51779FC5}"/>
              </a:ext>
            </a:extLst>
          </p:cNvPr>
          <p:cNvSpPr txBox="1">
            <a:spLocks/>
          </p:cNvSpPr>
          <p:nvPr/>
        </p:nvSpPr>
        <p:spPr>
          <a:xfrm>
            <a:off x="990600" y="1978025"/>
            <a:ext cx="783809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nl-NL" dirty="0"/>
              <a:t>Hoe zou jij beter kunnen leren op school? Bespreek jullie antwoorden. </a:t>
            </a:r>
          </a:p>
        </p:txBody>
      </p:sp>
    </p:spTree>
    <p:extLst>
      <p:ext uri="{BB962C8B-B14F-4D97-AF65-F5344CB8AC3E}">
        <p14:creationId xmlns:p14="http://schemas.microsoft.com/office/powerpoint/2010/main" val="2901703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F798A5-6538-915E-733D-51ABBBA6A7D3}"/>
              </a:ext>
            </a:extLst>
          </p:cNvPr>
          <p:cNvSpPr>
            <a:spLocks noGrp="1"/>
          </p:cNvSpPr>
          <p:nvPr>
            <p:ph type="title"/>
          </p:nvPr>
        </p:nvSpPr>
        <p:spPr/>
        <p:txBody>
          <a:bodyPr/>
          <a:lstStyle/>
          <a:p>
            <a:r>
              <a:rPr lang="nl-NL" b="1" dirty="0">
                <a:solidFill>
                  <a:schemeClr val="bg1">
                    <a:lumMod val="50000"/>
                  </a:schemeClr>
                </a:solidFill>
                <a:latin typeface="Myriad Pro Cond" panose="020B0506030403020204" pitchFamily="34" charset="0"/>
              </a:rPr>
              <a:t>Doel van de les</a:t>
            </a:r>
          </a:p>
        </p:txBody>
      </p:sp>
      <p:sp>
        <p:nvSpPr>
          <p:cNvPr id="3" name="Tijdelijke aanduiding voor inhoud 2">
            <a:extLst>
              <a:ext uri="{FF2B5EF4-FFF2-40B4-BE49-F238E27FC236}">
                <a16:creationId xmlns:a16="http://schemas.microsoft.com/office/drawing/2014/main" id="{35AE4923-15F6-2B24-6940-789CD3890642}"/>
              </a:ext>
            </a:extLst>
          </p:cNvPr>
          <p:cNvSpPr>
            <a:spLocks noGrp="1"/>
          </p:cNvSpPr>
          <p:nvPr>
            <p:ph idx="1"/>
          </p:nvPr>
        </p:nvSpPr>
        <p:spPr>
          <a:xfrm>
            <a:off x="838200" y="1825625"/>
            <a:ext cx="9020503" cy="4351338"/>
          </a:xfrm>
        </p:spPr>
        <p:txBody>
          <a:bodyPr>
            <a:normAutofit/>
          </a:bodyPr>
          <a:lstStyle/>
          <a:p>
            <a:pPr marL="0" indent="0">
              <a:lnSpc>
                <a:spcPct val="110000"/>
              </a:lnSpc>
              <a:buNone/>
            </a:pPr>
            <a:r>
              <a:rPr lang="nl-NL" dirty="0">
                <a:effectLst/>
                <a:latin typeface="Myriad Pro" panose="020B0503030403020204" pitchFamily="34" charset="0"/>
              </a:rPr>
              <a:t>De leerlingen:</a:t>
            </a:r>
          </a:p>
          <a:p>
            <a:r>
              <a:rPr lang="nl-NL" dirty="0">
                <a:effectLst/>
                <a:latin typeface="Myriad Pro" panose="020B0503030403020204" pitchFamily="34" charset="0"/>
              </a:rPr>
              <a:t>kunnen hun lesrooster in hun agenda schrijven</a:t>
            </a:r>
          </a:p>
          <a:p>
            <a:r>
              <a:rPr lang="nl-NL" dirty="0">
                <a:effectLst/>
                <a:latin typeface="Myriad Pro" panose="020B0503030403020204" pitchFamily="34" charset="0"/>
              </a:rPr>
              <a:t>kunnen hun huiswerk noteren op de dag waarop het klaar moet zijn</a:t>
            </a:r>
          </a:p>
          <a:p>
            <a:r>
              <a:rPr lang="nl-NL" dirty="0">
                <a:effectLst/>
                <a:latin typeface="Myriad Pro" panose="020B0503030403020204" pitchFamily="34" charset="0"/>
              </a:rPr>
              <a:t>kennen enkele afkortingen die gebruikt kunnen worden voor het noteren van huiswerk</a:t>
            </a:r>
          </a:p>
          <a:p>
            <a:r>
              <a:rPr lang="nl-NL" dirty="0">
                <a:effectLst/>
                <a:latin typeface="Myriad Pro" panose="020B0503030403020204" pitchFamily="34" charset="0"/>
              </a:rPr>
              <a:t>kennen het belang van het opschrijven van cijfers en kunnen het gemiddelde van cijfers berekenen</a:t>
            </a:r>
          </a:p>
          <a:p>
            <a:pPr marL="0" indent="0">
              <a:buNone/>
            </a:pPr>
            <a:endParaRPr lang="nl-NL" dirty="0"/>
          </a:p>
        </p:txBody>
      </p:sp>
      <p:sp>
        <p:nvSpPr>
          <p:cNvPr id="4" name="Tijdelijke aanduiding voor voettekst 3">
            <a:extLst>
              <a:ext uri="{FF2B5EF4-FFF2-40B4-BE49-F238E27FC236}">
                <a16:creationId xmlns:a16="http://schemas.microsoft.com/office/drawing/2014/main" id="{5F3DF0BD-066F-CF59-6880-9F27D840BDD1}"/>
              </a:ext>
            </a:extLst>
          </p:cNvPr>
          <p:cNvSpPr>
            <a:spLocks noGrp="1"/>
          </p:cNvSpPr>
          <p:nvPr>
            <p:ph type="ftr" sz="quarter" idx="11"/>
          </p:nvPr>
        </p:nvSpPr>
        <p:spPr/>
        <p:txBody>
          <a:bodyPr/>
          <a:lstStyle/>
          <a:p>
            <a:r>
              <a:rPr lang="nl-NL"/>
              <a:t>© Breingeheimen</a:t>
            </a:r>
          </a:p>
          <a:p>
            <a:r>
              <a:rPr lang="nl-NL"/>
              <a:t>
</a:t>
            </a:r>
          </a:p>
        </p:txBody>
      </p:sp>
    </p:spTree>
    <p:extLst>
      <p:ext uri="{BB962C8B-B14F-4D97-AF65-F5344CB8AC3E}">
        <p14:creationId xmlns:p14="http://schemas.microsoft.com/office/powerpoint/2010/main" val="2359957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E76CDA-36EB-56DE-10CD-BE9B098EBD58}"/>
              </a:ext>
            </a:extLst>
          </p:cNvPr>
          <p:cNvSpPr>
            <a:spLocks noGrp="1"/>
          </p:cNvSpPr>
          <p:nvPr>
            <p:ph type="title"/>
          </p:nvPr>
        </p:nvSpPr>
        <p:spPr/>
        <p:txBody>
          <a:bodyPr/>
          <a:lstStyle/>
          <a:p>
            <a:r>
              <a:rPr lang="nl-NL" b="1" dirty="0">
                <a:solidFill>
                  <a:schemeClr val="bg1">
                    <a:lumMod val="50000"/>
                  </a:schemeClr>
                </a:solidFill>
                <a:latin typeface="Myriad Pro Cond" panose="020B0506030403020204" pitchFamily="34" charset="0"/>
              </a:rPr>
              <a:t>Weten</a:t>
            </a:r>
          </a:p>
        </p:txBody>
      </p:sp>
      <p:sp>
        <p:nvSpPr>
          <p:cNvPr id="3" name="Tijdelijke aanduiding voor inhoud 2">
            <a:extLst>
              <a:ext uri="{FF2B5EF4-FFF2-40B4-BE49-F238E27FC236}">
                <a16:creationId xmlns:a16="http://schemas.microsoft.com/office/drawing/2014/main" id="{012A8A64-5153-58BF-49FF-4D4BADBEE121}"/>
              </a:ext>
            </a:extLst>
          </p:cNvPr>
          <p:cNvSpPr>
            <a:spLocks noGrp="1"/>
          </p:cNvSpPr>
          <p:nvPr>
            <p:ph idx="1"/>
          </p:nvPr>
        </p:nvSpPr>
        <p:spPr>
          <a:xfrm>
            <a:off x="838200" y="1825625"/>
            <a:ext cx="7727732" cy="4351338"/>
          </a:xfrm>
        </p:spPr>
        <p:txBody>
          <a:bodyPr/>
          <a:lstStyle/>
          <a:p>
            <a:pPr marL="0" indent="0">
              <a:buNone/>
            </a:pPr>
            <a:r>
              <a:rPr lang="nl-NL" dirty="0">
                <a:effectLst/>
                <a:latin typeface="Myriad Pro" panose="020B0503030403020204" pitchFamily="34" charset="0"/>
              </a:rPr>
              <a:t>Je brein organiseren kun je op veel verschillende manieren doen. Bijvoorbeeld door je huiswerk te plannen als je het een dag of in een periode druk hebt. Maar daarover leer je later meer. Je kunt beginnen met het organiseren van je huiswerk. Dat kun je doen door je agenda bij te houden.</a:t>
            </a:r>
          </a:p>
          <a:p>
            <a:pPr marL="0" indent="0">
              <a:buNone/>
            </a:pPr>
            <a:endParaRPr lang="nl-NL" dirty="0"/>
          </a:p>
        </p:txBody>
      </p:sp>
      <p:sp>
        <p:nvSpPr>
          <p:cNvPr id="4" name="Tijdelijke aanduiding voor voettekst 3">
            <a:extLst>
              <a:ext uri="{FF2B5EF4-FFF2-40B4-BE49-F238E27FC236}">
                <a16:creationId xmlns:a16="http://schemas.microsoft.com/office/drawing/2014/main" id="{A794C63E-F80E-34DC-7F1C-B84EF2A142B1}"/>
              </a:ext>
            </a:extLst>
          </p:cNvPr>
          <p:cNvSpPr>
            <a:spLocks noGrp="1"/>
          </p:cNvSpPr>
          <p:nvPr>
            <p:ph type="ftr" sz="quarter" idx="11"/>
          </p:nvPr>
        </p:nvSpPr>
        <p:spPr/>
        <p:txBody>
          <a:bodyPr/>
          <a:lstStyle/>
          <a:p>
            <a:r>
              <a:rPr lang="nl-NL"/>
              <a:t>© Breingeheimen</a:t>
            </a:r>
          </a:p>
          <a:p>
            <a:r>
              <a:rPr lang="nl-NL"/>
              <a:t>
</a:t>
            </a:r>
          </a:p>
        </p:txBody>
      </p:sp>
    </p:spTree>
    <p:extLst>
      <p:ext uri="{BB962C8B-B14F-4D97-AF65-F5344CB8AC3E}">
        <p14:creationId xmlns:p14="http://schemas.microsoft.com/office/powerpoint/2010/main" val="723692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F153B6-440D-4F7B-3C67-336141486E6A}"/>
              </a:ext>
            </a:extLst>
          </p:cNvPr>
          <p:cNvSpPr>
            <a:spLocks noGrp="1"/>
          </p:cNvSpPr>
          <p:nvPr>
            <p:ph type="title"/>
          </p:nvPr>
        </p:nvSpPr>
        <p:spPr/>
        <p:txBody>
          <a:bodyPr/>
          <a:lstStyle/>
          <a:p>
            <a:r>
              <a:rPr lang="nl-NL" b="1" dirty="0">
                <a:solidFill>
                  <a:schemeClr val="bg1">
                    <a:lumMod val="50000"/>
                  </a:schemeClr>
                </a:solidFill>
                <a:latin typeface="Myriad Pro Cond" panose="020B0506030403020204" pitchFamily="34" charset="0"/>
              </a:rPr>
              <a:t>Ervaren</a:t>
            </a:r>
          </a:p>
        </p:txBody>
      </p:sp>
      <p:sp>
        <p:nvSpPr>
          <p:cNvPr id="3" name="Tijdelijke aanduiding voor inhoud 2">
            <a:extLst>
              <a:ext uri="{FF2B5EF4-FFF2-40B4-BE49-F238E27FC236}">
                <a16:creationId xmlns:a16="http://schemas.microsoft.com/office/drawing/2014/main" id="{C434DBFD-982E-15CF-56EB-18A77EA3E49D}"/>
              </a:ext>
            </a:extLst>
          </p:cNvPr>
          <p:cNvSpPr>
            <a:spLocks noGrp="1"/>
          </p:cNvSpPr>
          <p:nvPr>
            <p:ph idx="1"/>
          </p:nvPr>
        </p:nvSpPr>
        <p:spPr>
          <a:xfrm>
            <a:off x="838200" y="1825625"/>
            <a:ext cx="8537028" cy="4351338"/>
          </a:xfrm>
        </p:spPr>
        <p:txBody>
          <a:bodyPr>
            <a:normAutofit/>
          </a:bodyPr>
          <a:lstStyle/>
          <a:p>
            <a:pPr marL="0" indent="0">
              <a:buNone/>
            </a:pPr>
            <a:r>
              <a:rPr lang="nl-NL" b="1" dirty="0"/>
              <a:t>Een afspraak voor in je agenda</a:t>
            </a:r>
            <a:endParaRPr lang="nl-NL" dirty="0"/>
          </a:p>
          <a:p>
            <a:pPr marL="0" indent="0">
              <a:buNone/>
            </a:pPr>
            <a:r>
              <a:rPr lang="nl-NL" i="1" dirty="0"/>
              <a:t>Instructie</a:t>
            </a:r>
            <a:r>
              <a:rPr lang="nl-NL" dirty="0"/>
              <a:t>:</a:t>
            </a:r>
          </a:p>
          <a:p>
            <a:pPr marL="0" indent="0">
              <a:buNone/>
            </a:pPr>
            <a:r>
              <a:rPr lang="nl-NL" dirty="0"/>
              <a:t>Neem je agenda en een pen mee.</a:t>
            </a:r>
            <a:br>
              <a:rPr lang="nl-NL" dirty="0"/>
            </a:br>
            <a:r>
              <a:rPr lang="nl-NL" dirty="0"/>
              <a:t>Loop door elkaar heen in het lokaal. Zodra je een klasgenoot tegenkomt die je nog niet zo goed kent, stop je en blijven jullie bij elkaar staan.</a:t>
            </a:r>
          </a:p>
          <a:p>
            <a:pPr marL="0" indent="0">
              <a:buNone/>
            </a:pPr>
            <a:r>
              <a:rPr lang="nl-NL" dirty="0"/>
              <a:t>Maak samen een afspraak voor het maken van een kennismakingsgesprekje van vijf minuten aan het begin van de volgende les. Zet de afspraak in je agenda.</a:t>
            </a:r>
          </a:p>
          <a:p>
            <a:pPr marL="0" indent="0">
              <a:buNone/>
            </a:pPr>
            <a:endParaRPr lang="nl-NL" dirty="0">
              <a:effectLst/>
              <a:latin typeface="Myriad Pro" panose="020B0503030403020204" pitchFamily="34" charset="0"/>
            </a:endParaRPr>
          </a:p>
          <a:p>
            <a:pPr marL="0" indent="0">
              <a:buNone/>
            </a:pPr>
            <a:endParaRPr lang="nl-NL" dirty="0">
              <a:effectLst/>
              <a:latin typeface="Myriad Pro" panose="020B0503030403020204" pitchFamily="34" charset="0"/>
            </a:endParaRPr>
          </a:p>
        </p:txBody>
      </p:sp>
      <p:sp>
        <p:nvSpPr>
          <p:cNvPr id="4" name="Tijdelijke aanduiding voor voettekst 3">
            <a:extLst>
              <a:ext uri="{FF2B5EF4-FFF2-40B4-BE49-F238E27FC236}">
                <a16:creationId xmlns:a16="http://schemas.microsoft.com/office/drawing/2014/main" id="{DD24F27B-E120-2B7C-5F7F-218B858670B8}"/>
              </a:ext>
            </a:extLst>
          </p:cNvPr>
          <p:cNvSpPr>
            <a:spLocks noGrp="1"/>
          </p:cNvSpPr>
          <p:nvPr>
            <p:ph type="ftr" sz="quarter" idx="11"/>
          </p:nvPr>
        </p:nvSpPr>
        <p:spPr/>
        <p:txBody>
          <a:bodyPr/>
          <a:lstStyle/>
          <a:p>
            <a:r>
              <a:rPr lang="nl-NL" dirty="0"/>
              <a:t>© Breingeheimen</a:t>
            </a:r>
          </a:p>
          <a:p>
            <a:r>
              <a:rPr lang="nl-NL" dirty="0"/>
              <a:t>
</a:t>
            </a:r>
          </a:p>
        </p:txBody>
      </p:sp>
    </p:spTree>
    <p:extLst>
      <p:ext uri="{BB962C8B-B14F-4D97-AF65-F5344CB8AC3E}">
        <p14:creationId xmlns:p14="http://schemas.microsoft.com/office/powerpoint/2010/main" val="2743033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604B4F0B-74D0-01D6-0EAD-8EF9F42A1041}"/>
              </a:ext>
            </a:extLst>
          </p:cNvPr>
          <p:cNvSpPr>
            <a:spLocks noGrp="1"/>
          </p:cNvSpPr>
          <p:nvPr>
            <p:ph idx="1"/>
          </p:nvPr>
        </p:nvSpPr>
        <p:spPr>
          <a:xfrm>
            <a:off x="838200" y="1051034"/>
            <a:ext cx="7717221" cy="5654566"/>
          </a:xfrm>
        </p:spPr>
        <p:txBody>
          <a:bodyPr>
            <a:normAutofit/>
          </a:bodyPr>
          <a:lstStyle/>
          <a:p>
            <a:pPr marL="0" indent="0">
              <a:buNone/>
            </a:pPr>
            <a:r>
              <a:rPr lang="nl-NL" b="1" dirty="0"/>
              <a:t>Afronding</a:t>
            </a:r>
            <a:endParaRPr lang="nl-NL" dirty="0"/>
          </a:p>
          <a:p>
            <a:pPr marL="514350" indent="-514350">
              <a:buFont typeface="+mj-lt"/>
              <a:buAutoNum type="arabicPeriod"/>
            </a:pPr>
            <a:r>
              <a:rPr lang="nl-NL" dirty="0"/>
              <a:t>Waar hebben jullie je afspraak opgeschreven? Bij vandaag of volgende week? </a:t>
            </a:r>
          </a:p>
          <a:p>
            <a:pPr marL="0" indent="0">
              <a:buNone/>
            </a:pPr>
            <a:r>
              <a:rPr lang="nl-NL" dirty="0"/>
              <a:t>       Waarom bij volgende week?</a:t>
            </a:r>
          </a:p>
          <a:p>
            <a:pPr marL="514350" indent="-514350">
              <a:buAutoNum type="arabicPeriod" startAt="2"/>
            </a:pPr>
            <a:r>
              <a:rPr lang="nl-NL" dirty="0"/>
              <a:t>Waarover denk je dat jullie het gaan hebben tijdens je afspraak?</a:t>
            </a:r>
          </a:p>
          <a:p>
            <a:pPr marL="0" indent="0">
              <a:buNone/>
            </a:pPr>
            <a:endParaRPr lang="nl-NL" dirty="0">
              <a:effectLst/>
              <a:latin typeface="Myriad Pro" panose="020B0503030403020204" pitchFamily="34" charset="0"/>
            </a:endParaRPr>
          </a:p>
          <a:p>
            <a:pPr marL="0" indent="0">
              <a:buNone/>
            </a:pPr>
            <a:endParaRPr lang="nl-NL" dirty="0">
              <a:effectLst/>
              <a:latin typeface="Myriad Pro" panose="020B0503030403020204" pitchFamily="34" charset="0"/>
            </a:endParaRPr>
          </a:p>
          <a:p>
            <a:pPr marL="0" indent="0">
              <a:buNone/>
            </a:pPr>
            <a:endParaRPr lang="nl-NL" dirty="0"/>
          </a:p>
        </p:txBody>
      </p:sp>
      <p:sp>
        <p:nvSpPr>
          <p:cNvPr id="2" name="Tijdelijke aanduiding voor voettekst 1">
            <a:extLst>
              <a:ext uri="{FF2B5EF4-FFF2-40B4-BE49-F238E27FC236}">
                <a16:creationId xmlns:a16="http://schemas.microsoft.com/office/drawing/2014/main" id="{239DEB26-E459-FD73-4878-AC47C87A8679}"/>
              </a:ext>
            </a:extLst>
          </p:cNvPr>
          <p:cNvSpPr>
            <a:spLocks noGrp="1"/>
          </p:cNvSpPr>
          <p:nvPr>
            <p:ph type="ftr" sz="quarter" idx="11"/>
          </p:nvPr>
        </p:nvSpPr>
        <p:spPr/>
        <p:txBody>
          <a:bodyPr/>
          <a:lstStyle/>
          <a:p>
            <a:r>
              <a:rPr lang="nl-NL"/>
              <a:t>© Breingeheimen</a:t>
            </a:r>
          </a:p>
          <a:p>
            <a:r>
              <a:rPr lang="nl-NL"/>
              <a:t>
</a:t>
            </a:r>
          </a:p>
        </p:txBody>
      </p:sp>
    </p:spTree>
    <p:extLst>
      <p:ext uri="{BB962C8B-B14F-4D97-AF65-F5344CB8AC3E}">
        <p14:creationId xmlns:p14="http://schemas.microsoft.com/office/powerpoint/2010/main" val="827662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36CA9F-5F71-DF20-627A-FD2C0A045365}"/>
              </a:ext>
            </a:extLst>
          </p:cNvPr>
          <p:cNvSpPr>
            <a:spLocks noGrp="1"/>
          </p:cNvSpPr>
          <p:nvPr>
            <p:ph type="title"/>
          </p:nvPr>
        </p:nvSpPr>
        <p:spPr/>
        <p:txBody>
          <a:bodyPr/>
          <a:lstStyle/>
          <a:p>
            <a:r>
              <a:rPr lang="nl-NL" b="1" dirty="0">
                <a:solidFill>
                  <a:schemeClr val="bg1">
                    <a:lumMod val="50000"/>
                  </a:schemeClr>
                </a:solidFill>
                <a:latin typeface="Myriad Pro Cond" panose="020B0506030403020204" pitchFamily="34" charset="0"/>
              </a:rPr>
              <a:t>Doen 1</a:t>
            </a:r>
            <a:endParaRPr lang="nl-NL" dirty="0"/>
          </a:p>
        </p:txBody>
      </p:sp>
      <p:sp>
        <p:nvSpPr>
          <p:cNvPr id="3" name="Tijdelijke aanduiding voor inhoud 2">
            <a:extLst>
              <a:ext uri="{FF2B5EF4-FFF2-40B4-BE49-F238E27FC236}">
                <a16:creationId xmlns:a16="http://schemas.microsoft.com/office/drawing/2014/main" id="{15EDCA7C-03C8-4D3A-C553-EA21F559647E}"/>
              </a:ext>
            </a:extLst>
          </p:cNvPr>
          <p:cNvSpPr>
            <a:spLocks noGrp="1"/>
          </p:cNvSpPr>
          <p:nvPr>
            <p:ph idx="1"/>
          </p:nvPr>
        </p:nvSpPr>
        <p:spPr>
          <a:xfrm>
            <a:off x="838199" y="1408386"/>
            <a:ext cx="8442435" cy="4768577"/>
          </a:xfrm>
        </p:spPr>
        <p:txBody>
          <a:bodyPr>
            <a:normAutofit fontScale="92500" lnSpcReduction="20000"/>
          </a:bodyPr>
          <a:lstStyle/>
          <a:p>
            <a:pPr marL="0" indent="0">
              <a:buNone/>
            </a:pPr>
            <a:r>
              <a:rPr lang="nl-NL" b="1" dirty="0">
                <a:latin typeface="Myriad Pro Cond" panose="020B0506030403020204" pitchFamily="34" charset="0"/>
              </a:rPr>
              <a:t>Lesrooster opschrijven</a:t>
            </a:r>
          </a:p>
          <a:p>
            <a:pPr marL="0" indent="0">
              <a:buNone/>
            </a:pPr>
            <a:endParaRPr lang="nl-NL" dirty="0"/>
          </a:p>
          <a:p>
            <a:pPr marL="0" indent="0">
              <a:buNone/>
            </a:pPr>
            <a:r>
              <a:rPr lang="nl-NL" i="1" dirty="0"/>
              <a:t>Instructie</a:t>
            </a:r>
            <a:r>
              <a:rPr lang="nl-NL" dirty="0"/>
              <a:t>:</a:t>
            </a:r>
          </a:p>
          <a:p>
            <a:r>
              <a:rPr lang="nl-NL" dirty="0"/>
              <a:t>Neem je lesrooster (van school) en </a:t>
            </a:r>
            <a:r>
              <a:rPr lang="nl-NL" b="1" dirty="0"/>
              <a:t>Je brein organiseren</a:t>
            </a:r>
            <a:r>
              <a:rPr lang="nl-NL" dirty="0"/>
              <a:t> blz. 18 van het werkboek voor je. </a:t>
            </a:r>
          </a:p>
          <a:p>
            <a:r>
              <a:rPr lang="nl-NL" dirty="0"/>
              <a:t>Neem samen de inleidende tekst en het eerste blok </a:t>
            </a:r>
            <a:br>
              <a:rPr lang="nl-NL" dirty="0"/>
            </a:br>
            <a:r>
              <a:rPr lang="nl-NL" b="1" dirty="0"/>
              <a:t>Je lesrooster</a:t>
            </a:r>
            <a:r>
              <a:rPr lang="nl-NL" dirty="0"/>
              <a:t> door. Voeg zo nodig extra informatie toe.</a:t>
            </a:r>
          </a:p>
          <a:p>
            <a:r>
              <a:rPr lang="nl-NL" dirty="0"/>
              <a:t>Oefen daarna het opschrijven van je lesrooster voor maandag bij </a:t>
            </a:r>
            <a:r>
              <a:rPr lang="nl-NL" b="1" dirty="0"/>
              <a:t>Aan de slag </a:t>
            </a:r>
            <a:r>
              <a:rPr lang="nl-NL" dirty="0"/>
              <a:t>op blz. 19. </a:t>
            </a:r>
          </a:p>
          <a:p>
            <a:r>
              <a:rPr lang="nl-NL" dirty="0"/>
              <a:t>Schrijf vervolgens je lesrooster voor de hele week in je agenda.</a:t>
            </a:r>
          </a:p>
          <a:p>
            <a:r>
              <a:rPr lang="nl-NL" dirty="0"/>
              <a:t>Noteer ook de vakanties en vrije dagen in je agenda.</a:t>
            </a:r>
          </a:p>
          <a:p>
            <a:pPr marL="0" indent="0">
              <a:buNone/>
            </a:pPr>
            <a:endParaRPr lang="nl-NL" dirty="0"/>
          </a:p>
        </p:txBody>
      </p:sp>
      <p:sp>
        <p:nvSpPr>
          <p:cNvPr id="4" name="Tijdelijke aanduiding voor voettekst 3">
            <a:extLst>
              <a:ext uri="{FF2B5EF4-FFF2-40B4-BE49-F238E27FC236}">
                <a16:creationId xmlns:a16="http://schemas.microsoft.com/office/drawing/2014/main" id="{FFFFC2B9-7A85-9ED0-43FD-AD39A831E037}"/>
              </a:ext>
            </a:extLst>
          </p:cNvPr>
          <p:cNvSpPr>
            <a:spLocks noGrp="1"/>
          </p:cNvSpPr>
          <p:nvPr>
            <p:ph type="ftr" sz="quarter" idx="11"/>
          </p:nvPr>
        </p:nvSpPr>
        <p:spPr/>
        <p:txBody>
          <a:bodyPr/>
          <a:lstStyle/>
          <a:p>
            <a:r>
              <a:rPr lang="nl-NL"/>
              <a:t>© Breingeheimen</a:t>
            </a:r>
          </a:p>
          <a:p>
            <a:r>
              <a:rPr lang="nl-NL"/>
              <a:t>
</a:t>
            </a:r>
          </a:p>
        </p:txBody>
      </p:sp>
    </p:spTree>
    <p:extLst>
      <p:ext uri="{BB962C8B-B14F-4D97-AF65-F5344CB8AC3E}">
        <p14:creationId xmlns:p14="http://schemas.microsoft.com/office/powerpoint/2010/main" val="1341582170"/>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332</TotalTime>
  <Words>1207</Words>
  <Application>Microsoft Macintosh PowerPoint</Application>
  <PresentationFormat>Breedbeeld</PresentationFormat>
  <Paragraphs>133</Paragraphs>
  <Slides>17</Slides>
  <Notes>6</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17</vt:i4>
      </vt:variant>
    </vt:vector>
  </HeadingPairs>
  <TitlesOfParts>
    <vt:vector size="23" baseType="lpstr">
      <vt:lpstr>Aptos</vt:lpstr>
      <vt:lpstr>Aptos Display</vt:lpstr>
      <vt:lpstr>Arial</vt:lpstr>
      <vt:lpstr>Myriad Pro</vt:lpstr>
      <vt:lpstr>Myriad Pro Cond</vt:lpstr>
      <vt:lpstr>Kantoorthema</vt:lpstr>
      <vt:lpstr>Breingeheimen Studievaardigheden II</vt:lpstr>
      <vt:lpstr>Thema 1 Je brein: een supercomputer?</vt:lpstr>
      <vt:lpstr>Les 4 Je brein organiseren</vt:lpstr>
      <vt:lpstr>PowerPoint-presentatie</vt:lpstr>
      <vt:lpstr>Doel van de les</vt:lpstr>
      <vt:lpstr>Weten</vt:lpstr>
      <vt:lpstr>Ervaren</vt:lpstr>
      <vt:lpstr>PowerPoint-presentatie</vt:lpstr>
      <vt:lpstr>Doen 1</vt:lpstr>
      <vt:lpstr>PowerPoint-presentatie</vt:lpstr>
      <vt:lpstr>Doen 2</vt:lpstr>
      <vt:lpstr>PowerPoint-presentatie</vt:lpstr>
      <vt:lpstr>Doen 3</vt:lpstr>
      <vt:lpstr>PowerPoint-presentatie</vt:lpstr>
      <vt:lpstr>Doen 4</vt:lpstr>
      <vt:lpstr>Begrijpen</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Breingeheimen Studievaardigheden II</dc:title>
  <dc:creator>Godelinde Schulte</dc:creator>
  <cp:lastModifiedBy>Godelinde Schulte</cp:lastModifiedBy>
  <cp:revision>24</cp:revision>
  <dcterms:created xsi:type="dcterms:W3CDTF">2024-09-28T10:51:10Z</dcterms:created>
  <dcterms:modified xsi:type="dcterms:W3CDTF">2024-11-16T17:27:46Z</dcterms:modified>
</cp:coreProperties>
</file>