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9" r:id="rId4"/>
    <p:sldId id="258" r:id="rId5"/>
    <p:sldId id="266" r:id="rId6"/>
    <p:sldId id="259" r:id="rId7"/>
    <p:sldId id="261" r:id="rId8"/>
    <p:sldId id="263" r:id="rId9"/>
    <p:sldId id="267" r:id="rId10"/>
    <p:sldId id="264" r:id="rId11"/>
    <p:sldId id="270" r:id="rId12"/>
    <p:sldId id="271" r:id="rId13"/>
    <p:sldId id="272" r:id="rId14"/>
    <p:sldId id="265" r:id="rId15"/>
    <p:sldId id="273" r:id="rId16"/>
    <p:sldId id="274" r:id="rId17"/>
    <p:sldId id="275" r:id="rId18"/>
    <p:sldId id="268"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26"/>
    <p:restoredTop sz="94694"/>
  </p:normalViewPr>
  <p:slideViewPr>
    <p:cSldViewPr snapToGrid="0">
      <p:cViewPr varScale="1">
        <p:scale>
          <a:sx n="121" d="100"/>
          <a:sy n="121" d="100"/>
        </p:scale>
        <p:origin x="3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9E44F-5F09-FA46-935E-67BBE07ACBBC}" type="datetimeFigureOut">
              <a:rPr lang="nl-NL" smtClean="0"/>
              <a:t>28-09-2024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8132E-335C-1B40-8F08-D44022062410}" type="slidenum">
              <a:rPr lang="nl-NL" smtClean="0"/>
              <a:t>‹nr.›</a:t>
            </a:fld>
            <a:endParaRPr lang="nl-NL"/>
          </a:p>
        </p:txBody>
      </p:sp>
    </p:spTree>
    <p:extLst>
      <p:ext uri="{BB962C8B-B14F-4D97-AF65-F5344CB8AC3E}">
        <p14:creationId xmlns:p14="http://schemas.microsoft.com/office/powerpoint/2010/main" val="2347895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Verdeel de klas in drie groepen. Iedere groep gaat in een kring zitten. </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6</a:t>
            </a:fld>
            <a:endParaRPr lang="nl-NL"/>
          </a:p>
        </p:txBody>
      </p:sp>
    </p:spTree>
    <p:extLst>
      <p:ext uri="{BB962C8B-B14F-4D97-AF65-F5344CB8AC3E}">
        <p14:creationId xmlns:p14="http://schemas.microsoft.com/office/powerpoint/2010/main" val="2022356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effectLst/>
                <a:latin typeface="Myriad Pro" panose="020B0503030403020204" pitchFamily="34" charset="0"/>
              </a:rPr>
              <a:t>LET OP! Lees deze opdracht voor! De leerlingen sluiten hun ogen. </a:t>
            </a:r>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7</a:t>
            </a:fld>
            <a:endParaRPr lang="nl-NL"/>
          </a:p>
        </p:txBody>
      </p:sp>
    </p:spTree>
    <p:extLst>
      <p:ext uri="{BB962C8B-B14F-4D97-AF65-F5344CB8AC3E}">
        <p14:creationId xmlns:p14="http://schemas.microsoft.com/office/powerpoint/2010/main" val="2813496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Geef de leerlingen 5 tot 8 minuten de tijd voor deze opdracht. </a:t>
            </a:r>
            <a:br>
              <a:rPr lang="nl-NL" dirty="0"/>
            </a:br>
            <a:r>
              <a:rPr lang="nl-NL" dirty="0"/>
              <a:t>Vraag vervolgens </a:t>
            </a:r>
            <a:r>
              <a:rPr lang="nl-NL" dirty="0">
                <a:effectLst/>
                <a:latin typeface="Myriad Pro" panose="020B0503030403020204" pitchFamily="34" charset="0"/>
              </a:rPr>
              <a:t>welke tips de leerlingen die hun bed niet kunnen uitkomen gekregen hebben. Schrijf de tips op het bord of een flipoverblad. Hang de tips eventueel een paar weken op in de klas zodat de leerlingen eraan herinnerd worden om ze uit te proberen. </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13</a:t>
            </a:fld>
            <a:endParaRPr lang="nl-NL"/>
          </a:p>
        </p:txBody>
      </p:sp>
    </p:spTree>
    <p:extLst>
      <p:ext uri="{BB962C8B-B14F-4D97-AF65-F5344CB8AC3E}">
        <p14:creationId xmlns:p14="http://schemas.microsoft.com/office/powerpoint/2010/main" val="1099720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14</a:t>
            </a:fld>
            <a:endParaRPr lang="nl-NL"/>
          </a:p>
        </p:txBody>
      </p:sp>
    </p:spTree>
    <p:extLst>
      <p:ext uri="{BB962C8B-B14F-4D97-AF65-F5344CB8AC3E}">
        <p14:creationId xmlns:p14="http://schemas.microsoft.com/office/powerpoint/2010/main" val="1881669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effectLst/>
                <a:latin typeface="Myriad Pro" panose="020B0503030403020204" pitchFamily="34" charset="0"/>
              </a:rPr>
              <a:t>Neem ongeveer tien minuten de tijd voor de discussie. </a:t>
            </a:r>
          </a:p>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15</a:t>
            </a:fld>
            <a:endParaRPr lang="nl-NL"/>
          </a:p>
        </p:txBody>
      </p:sp>
    </p:spTree>
    <p:extLst>
      <p:ext uri="{BB962C8B-B14F-4D97-AF65-F5344CB8AC3E}">
        <p14:creationId xmlns:p14="http://schemas.microsoft.com/office/powerpoint/2010/main" val="150294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038132E-335C-1B40-8F08-D44022062410}" type="slidenum">
              <a:rPr lang="nl-NL" smtClean="0"/>
              <a:t>17</a:t>
            </a:fld>
            <a:endParaRPr lang="nl-NL"/>
          </a:p>
        </p:txBody>
      </p:sp>
    </p:spTree>
    <p:extLst>
      <p:ext uri="{BB962C8B-B14F-4D97-AF65-F5344CB8AC3E}">
        <p14:creationId xmlns:p14="http://schemas.microsoft.com/office/powerpoint/2010/main" val="1733996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B00F32-AB8F-9E45-DEC9-E44D4DA59DD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55D5CB6-E2C9-D605-51B1-21BF347FD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BC655F5-4BDD-8171-896C-46306B223913}"/>
              </a:ext>
            </a:extLst>
          </p:cNvPr>
          <p:cNvSpPr>
            <a:spLocks noGrp="1"/>
          </p:cNvSpPr>
          <p:nvPr>
            <p:ph type="dt" sz="half" idx="10"/>
          </p:nvPr>
        </p:nvSpPr>
        <p:spPr/>
        <p:txBody>
          <a:bodyPr/>
          <a:lstStyle/>
          <a:p>
            <a:fld id="{C271499A-9A5B-7B40-958B-D96A4E7FD692}" type="datetime1">
              <a:rPr lang="nl-NL" smtClean="0"/>
              <a:t>28-09-2024</a:t>
            </a:fld>
            <a:endParaRPr lang="nl-NL"/>
          </a:p>
        </p:txBody>
      </p:sp>
      <p:sp>
        <p:nvSpPr>
          <p:cNvPr id="5" name="Tijdelijke aanduiding voor voettekst 4">
            <a:extLst>
              <a:ext uri="{FF2B5EF4-FFF2-40B4-BE49-F238E27FC236}">
                <a16:creationId xmlns:a16="http://schemas.microsoft.com/office/drawing/2014/main" id="{482BB1DE-6DE9-4DAB-2BBD-495D5393700B}"/>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C6C85DC5-A225-DC77-F5F9-71434134B59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03816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8FD4-E48E-6CAF-BF68-98534D381D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DD60E-F03F-D3C0-103B-16F34417E4A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A4723B-5F54-3146-233C-ACDB13CE33A7}"/>
              </a:ext>
            </a:extLst>
          </p:cNvPr>
          <p:cNvSpPr>
            <a:spLocks noGrp="1"/>
          </p:cNvSpPr>
          <p:nvPr>
            <p:ph type="dt" sz="half" idx="10"/>
          </p:nvPr>
        </p:nvSpPr>
        <p:spPr/>
        <p:txBody>
          <a:bodyPr/>
          <a:lstStyle/>
          <a:p>
            <a:fld id="{EC170549-0814-1346-AAFB-B2C90683DB78}" type="datetime1">
              <a:rPr lang="nl-NL" smtClean="0"/>
              <a:t>28-09-2024</a:t>
            </a:fld>
            <a:endParaRPr lang="nl-NL"/>
          </a:p>
        </p:txBody>
      </p:sp>
      <p:sp>
        <p:nvSpPr>
          <p:cNvPr id="5" name="Tijdelijke aanduiding voor voettekst 4">
            <a:extLst>
              <a:ext uri="{FF2B5EF4-FFF2-40B4-BE49-F238E27FC236}">
                <a16:creationId xmlns:a16="http://schemas.microsoft.com/office/drawing/2014/main" id="{574E0178-5789-2C24-285D-2B15F88B4997}"/>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D26FACC0-6D65-8F83-BDF1-66FA5C7913F4}"/>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49280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02C9D94-798C-ACF3-B02F-738E7637536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A0ED226-07FE-BDA0-B921-8F815FD7656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C5AFEB-34C6-2073-D706-E906FFB601B8}"/>
              </a:ext>
            </a:extLst>
          </p:cNvPr>
          <p:cNvSpPr>
            <a:spLocks noGrp="1"/>
          </p:cNvSpPr>
          <p:nvPr>
            <p:ph type="dt" sz="half" idx="10"/>
          </p:nvPr>
        </p:nvSpPr>
        <p:spPr/>
        <p:txBody>
          <a:bodyPr/>
          <a:lstStyle/>
          <a:p>
            <a:fld id="{2BD4F900-7EA8-314F-841E-2EBE9FA783A6}" type="datetime1">
              <a:rPr lang="nl-NL" smtClean="0"/>
              <a:t>28-09-2024</a:t>
            </a:fld>
            <a:endParaRPr lang="nl-NL"/>
          </a:p>
        </p:txBody>
      </p:sp>
      <p:sp>
        <p:nvSpPr>
          <p:cNvPr id="5" name="Tijdelijke aanduiding voor voettekst 4">
            <a:extLst>
              <a:ext uri="{FF2B5EF4-FFF2-40B4-BE49-F238E27FC236}">
                <a16:creationId xmlns:a16="http://schemas.microsoft.com/office/drawing/2014/main" id="{D610482F-AD11-7CDB-F810-6AE578458BD5}"/>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353E21A2-8DC2-2AF0-8214-0F717DEE0AFF}"/>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33341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A446C-E14D-209F-1155-6B8168198F2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0A8047-BF1D-7AFF-3C17-26146B71F85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BEF410-A31A-7C4D-2C7B-94B276987EA8}"/>
              </a:ext>
            </a:extLst>
          </p:cNvPr>
          <p:cNvSpPr>
            <a:spLocks noGrp="1"/>
          </p:cNvSpPr>
          <p:nvPr>
            <p:ph type="dt" sz="half" idx="10"/>
          </p:nvPr>
        </p:nvSpPr>
        <p:spPr/>
        <p:txBody>
          <a:bodyPr/>
          <a:lstStyle/>
          <a:p>
            <a:fld id="{9EA27750-AFD9-4F41-A86F-1D0C4D7BB848}" type="datetime1">
              <a:rPr lang="nl-NL" smtClean="0"/>
              <a:t>28-09-2024</a:t>
            </a:fld>
            <a:endParaRPr lang="nl-NL"/>
          </a:p>
        </p:txBody>
      </p:sp>
      <p:sp>
        <p:nvSpPr>
          <p:cNvPr id="5" name="Tijdelijke aanduiding voor voettekst 4">
            <a:extLst>
              <a:ext uri="{FF2B5EF4-FFF2-40B4-BE49-F238E27FC236}">
                <a16:creationId xmlns:a16="http://schemas.microsoft.com/office/drawing/2014/main" id="{9E6BD1D6-7EB8-3482-E3AD-69F17655DA8C}"/>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731E4C17-03FB-4862-74E5-4427822CC12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80128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334237-7E18-993B-A205-C212E878D51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2642A182-2B22-DA41-95B2-494A4284B1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C100E3C-2F5B-EE1E-A78C-63045337BBE9}"/>
              </a:ext>
            </a:extLst>
          </p:cNvPr>
          <p:cNvSpPr>
            <a:spLocks noGrp="1"/>
          </p:cNvSpPr>
          <p:nvPr>
            <p:ph type="dt" sz="half" idx="10"/>
          </p:nvPr>
        </p:nvSpPr>
        <p:spPr/>
        <p:txBody>
          <a:bodyPr/>
          <a:lstStyle/>
          <a:p>
            <a:fld id="{9070ECF2-0108-7042-86DA-117C7C6DDC3A}" type="datetime1">
              <a:rPr lang="nl-NL" smtClean="0"/>
              <a:t>28-09-2024</a:t>
            </a:fld>
            <a:endParaRPr lang="nl-NL"/>
          </a:p>
        </p:txBody>
      </p:sp>
      <p:sp>
        <p:nvSpPr>
          <p:cNvPr id="5" name="Tijdelijke aanduiding voor voettekst 4">
            <a:extLst>
              <a:ext uri="{FF2B5EF4-FFF2-40B4-BE49-F238E27FC236}">
                <a16:creationId xmlns:a16="http://schemas.microsoft.com/office/drawing/2014/main" id="{3CDCA093-3B3B-0A67-1141-B1194048A42D}"/>
              </a:ext>
            </a:extLst>
          </p:cNvPr>
          <p:cNvSpPr>
            <a:spLocks noGrp="1"/>
          </p:cNvSpPr>
          <p:nvPr>
            <p:ph type="ftr" sz="quarter" idx="11"/>
          </p:nvPr>
        </p:nvSpPr>
        <p:spPr/>
        <p:txBody>
          <a:body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55C00C2F-B283-52C4-5EC1-0E5486C0B9A5}"/>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06206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E0D23-C5B1-8138-242E-30A5F610C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8B8E9D5-3427-8A3D-8796-5DAF6E18751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73F15E1-FF7A-713F-558C-335C58D176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5F126A-1287-0AC7-38C5-571B9F601782}"/>
              </a:ext>
            </a:extLst>
          </p:cNvPr>
          <p:cNvSpPr>
            <a:spLocks noGrp="1"/>
          </p:cNvSpPr>
          <p:nvPr>
            <p:ph type="dt" sz="half" idx="10"/>
          </p:nvPr>
        </p:nvSpPr>
        <p:spPr/>
        <p:txBody>
          <a:bodyPr/>
          <a:lstStyle/>
          <a:p>
            <a:fld id="{0A514F75-DA7E-E444-97BA-65B45300E074}" type="datetime1">
              <a:rPr lang="nl-NL" smtClean="0"/>
              <a:t>28-09-2024</a:t>
            </a:fld>
            <a:endParaRPr lang="nl-NL"/>
          </a:p>
        </p:txBody>
      </p:sp>
      <p:sp>
        <p:nvSpPr>
          <p:cNvPr id="6" name="Tijdelijke aanduiding voor voettekst 5">
            <a:extLst>
              <a:ext uri="{FF2B5EF4-FFF2-40B4-BE49-F238E27FC236}">
                <a16:creationId xmlns:a16="http://schemas.microsoft.com/office/drawing/2014/main" id="{F6E1274F-316E-2053-3BB4-8EB7AA287482}"/>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EF36F8A1-6E47-F0B1-D9BD-5E00D0E10B4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396416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B0962E-D0EB-2B3D-8EF1-35771AF74C4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A36E187-C5C5-CCE4-DE13-04A07FA8E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4E600E3-F3C4-C4C5-33E3-8B9FBD7B634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F7A6D4CE-0F5A-5C48-C520-365A27BAA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61921EE-5004-E18A-D838-A0D5B56D9E4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AD34ECA7-9EE9-D862-FE51-CDD0D05632E6}"/>
              </a:ext>
            </a:extLst>
          </p:cNvPr>
          <p:cNvSpPr>
            <a:spLocks noGrp="1"/>
          </p:cNvSpPr>
          <p:nvPr>
            <p:ph type="dt" sz="half" idx="10"/>
          </p:nvPr>
        </p:nvSpPr>
        <p:spPr/>
        <p:txBody>
          <a:bodyPr/>
          <a:lstStyle/>
          <a:p>
            <a:fld id="{47C784A9-2934-7248-8BAF-A63570F67B4A}" type="datetime1">
              <a:rPr lang="nl-NL" smtClean="0"/>
              <a:t>28-09-2024</a:t>
            </a:fld>
            <a:endParaRPr lang="nl-NL"/>
          </a:p>
        </p:txBody>
      </p:sp>
      <p:sp>
        <p:nvSpPr>
          <p:cNvPr id="8" name="Tijdelijke aanduiding voor voettekst 7">
            <a:extLst>
              <a:ext uri="{FF2B5EF4-FFF2-40B4-BE49-F238E27FC236}">
                <a16:creationId xmlns:a16="http://schemas.microsoft.com/office/drawing/2014/main" id="{8B2D4008-828E-51FD-58DF-A9E3FD704A74}"/>
              </a:ext>
            </a:extLst>
          </p:cNvPr>
          <p:cNvSpPr>
            <a:spLocks noGrp="1"/>
          </p:cNvSpPr>
          <p:nvPr>
            <p:ph type="ftr" sz="quarter" idx="11"/>
          </p:nvPr>
        </p:nvSpPr>
        <p:spPr/>
        <p:txBody>
          <a:bodyPr/>
          <a:lstStyle/>
          <a:p>
            <a:r>
              <a:rPr lang="nl-NL"/>
              <a:t>© Breingeheimen</a:t>
            </a:r>
          </a:p>
          <a:p>
            <a:r>
              <a:rPr lang="nl-NL"/>
              <a:t>
</a:t>
            </a:r>
          </a:p>
        </p:txBody>
      </p:sp>
      <p:sp>
        <p:nvSpPr>
          <p:cNvPr id="9" name="Tijdelijke aanduiding voor dianummer 8">
            <a:extLst>
              <a:ext uri="{FF2B5EF4-FFF2-40B4-BE49-F238E27FC236}">
                <a16:creationId xmlns:a16="http://schemas.microsoft.com/office/drawing/2014/main" id="{A4E1E9B7-818B-0E06-3211-1BACC75AFBF6}"/>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213916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CCE71C-83F4-25BB-DC9E-53A0092F36C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128F801-EA46-28A6-2E78-B0CD2007C707}"/>
              </a:ext>
            </a:extLst>
          </p:cNvPr>
          <p:cNvSpPr>
            <a:spLocks noGrp="1"/>
          </p:cNvSpPr>
          <p:nvPr>
            <p:ph type="dt" sz="half" idx="10"/>
          </p:nvPr>
        </p:nvSpPr>
        <p:spPr/>
        <p:txBody>
          <a:bodyPr/>
          <a:lstStyle/>
          <a:p>
            <a:fld id="{F8D5B152-7DBA-F54F-AB1D-B2B88733C5A6}" type="datetime1">
              <a:rPr lang="nl-NL" smtClean="0"/>
              <a:t>28-09-2024</a:t>
            </a:fld>
            <a:endParaRPr lang="nl-NL"/>
          </a:p>
        </p:txBody>
      </p:sp>
      <p:sp>
        <p:nvSpPr>
          <p:cNvPr id="4" name="Tijdelijke aanduiding voor voettekst 3">
            <a:extLst>
              <a:ext uri="{FF2B5EF4-FFF2-40B4-BE49-F238E27FC236}">
                <a16:creationId xmlns:a16="http://schemas.microsoft.com/office/drawing/2014/main" id="{9AEE207E-70D7-F9A5-67B8-1F65E5AD5051}"/>
              </a:ext>
            </a:extLst>
          </p:cNvPr>
          <p:cNvSpPr>
            <a:spLocks noGrp="1"/>
          </p:cNvSpPr>
          <p:nvPr>
            <p:ph type="ftr" sz="quarter" idx="11"/>
          </p:nvPr>
        </p:nvSpPr>
        <p:spPr/>
        <p:txBody>
          <a:bodyPr/>
          <a:lstStyle/>
          <a:p>
            <a:r>
              <a:rPr lang="nl-NL"/>
              <a:t>© Breingeheimen</a:t>
            </a:r>
          </a:p>
          <a:p>
            <a:r>
              <a:rPr lang="nl-NL"/>
              <a:t>
</a:t>
            </a:r>
          </a:p>
        </p:txBody>
      </p:sp>
      <p:sp>
        <p:nvSpPr>
          <p:cNvPr id="5" name="Tijdelijke aanduiding voor dianummer 4">
            <a:extLst>
              <a:ext uri="{FF2B5EF4-FFF2-40B4-BE49-F238E27FC236}">
                <a16:creationId xmlns:a16="http://schemas.microsoft.com/office/drawing/2014/main" id="{419EED50-9D0E-4C97-0DEB-687656A7542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2962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EA514F5-D789-732A-4FA9-FDD017BA17D2}"/>
              </a:ext>
            </a:extLst>
          </p:cNvPr>
          <p:cNvSpPr>
            <a:spLocks noGrp="1"/>
          </p:cNvSpPr>
          <p:nvPr>
            <p:ph type="dt" sz="half" idx="10"/>
          </p:nvPr>
        </p:nvSpPr>
        <p:spPr/>
        <p:txBody>
          <a:bodyPr/>
          <a:lstStyle/>
          <a:p>
            <a:fld id="{12306B98-E167-6048-9A72-B04AB39DDECE}" type="datetime1">
              <a:rPr lang="nl-NL" smtClean="0"/>
              <a:t>28-09-2024</a:t>
            </a:fld>
            <a:endParaRPr lang="nl-NL"/>
          </a:p>
        </p:txBody>
      </p:sp>
      <p:sp>
        <p:nvSpPr>
          <p:cNvPr id="3" name="Tijdelijke aanduiding voor voettekst 2">
            <a:extLst>
              <a:ext uri="{FF2B5EF4-FFF2-40B4-BE49-F238E27FC236}">
                <a16:creationId xmlns:a16="http://schemas.microsoft.com/office/drawing/2014/main" id="{252A102F-079F-DDC1-6AE5-3C7FBF829A64}"/>
              </a:ext>
            </a:extLst>
          </p:cNvPr>
          <p:cNvSpPr>
            <a:spLocks noGrp="1"/>
          </p:cNvSpPr>
          <p:nvPr>
            <p:ph type="ftr" sz="quarter" idx="11"/>
          </p:nvPr>
        </p:nvSpPr>
        <p:spPr/>
        <p:txBody>
          <a:bodyPr/>
          <a:lstStyle/>
          <a:p>
            <a:r>
              <a:rPr lang="nl-NL"/>
              <a:t>© Breingeheimen</a:t>
            </a:r>
          </a:p>
          <a:p>
            <a:r>
              <a:rPr lang="nl-NL"/>
              <a:t>
</a:t>
            </a:r>
          </a:p>
        </p:txBody>
      </p:sp>
      <p:sp>
        <p:nvSpPr>
          <p:cNvPr id="4" name="Tijdelijke aanduiding voor dianummer 3">
            <a:extLst>
              <a:ext uri="{FF2B5EF4-FFF2-40B4-BE49-F238E27FC236}">
                <a16:creationId xmlns:a16="http://schemas.microsoft.com/office/drawing/2014/main" id="{846BDB9A-EB95-B69C-3B72-E0F4D39789BC}"/>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741853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2BED54-3E30-29B7-7870-62B36444D6A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7F50340-B548-07D6-91B8-9449048C1D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CDA31841-A103-F94B-F8C5-41845F202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999EA62-F093-26E1-F3A9-E3C6304D8A41}"/>
              </a:ext>
            </a:extLst>
          </p:cNvPr>
          <p:cNvSpPr>
            <a:spLocks noGrp="1"/>
          </p:cNvSpPr>
          <p:nvPr>
            <p:ph type="dt" sz="half" idx="10"/>
          </p:nvPr>
        </p:nvSpPr>
        <p:spPr/>
        <p:txBody>
          <a:bodyPr/>
          <a:lstStyle/>
          <a:p>
            <a:fld id="{61F7A64B-11B3-EB47-807C-D7357FFD6200}" type="datetime1">
              <a:rPr lang="nl-NL" smtClean="0"/>
              <a:t>28-09-2024</a:t>
            </a:fld>
            <a:endParaRPr lang="nl-NL"/>
          </a:p>
        </p:txBody>
      </p:sp>
      <p:sp>
        <p:nvSpPr>
          <p:cNvPr id="6" name="Tijdelijke aanduiding voor voettekst 5">
            <a:extLst>
              <a:ext uri="{FF2B5EF4-FFF2-40B4-BE49-F238E27FC236}">
                <a16:creationId xmlns:a16="http://schemas.microsoft.com/office/drawing/2014/main" id="{2995AB6E-9300-550D-61ED-180B1F191755}"/>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5A78815-7C55-A39D-3FE4-5D6757FA9C9D}"/>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48365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FA57A-7931-0A51-2D71-7CD0F5B8C53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C0C7B1B-A6B5-83B1-09B5-EB02FBDA4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171293D-0E13-87A6-D827-6B3985C0B0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6D6CDC5-C1DB-C2E0-9115-09BD2A3C381E}"/>
              </a:ext>
            </a:extLst>
          </p:cNvPr>
          <p:cNvSpPr>
            <a:spLocks noGrp="1"/>
          </p:cNvSpPr>
          <p:nvPr>
            <p:ph type="dt" sz="half" idx="10"/>
          </p:nvPr>
        </p:nvSpPr>
        <p:spPr/>
        <p:txBody>
          <a:bodyPr/>
          <a:lstStyle/>
          <a:p>
            <a:fld id="{39E3F48B-1C43-EE44-AFA8-EC0E76C7276E}" type="datetime1">
              <a:rPr lang="nl-NL" smtClean="0"/>
              <a:t>28-09-2024</a:t>
            </a:fld>
            <a:endParaRPr lang="nl-NL"/>
          </a:p>
        </p:txBody>
      </p:sp>
      <p:sp>
        <p:nvSpPr>
          <p:cNvPr id="6" name="Tijdelijke aanduiding voor voettekst 5">
            <a:extLst>
              <a:ext uri="{FF2B5EF4-FFF2-40B4-BE49-F238E27FC236}">
                <a16:creationId xmlns:a16="http://schemas.microsoft.com/office/drawing/2014/main" id="{3CFA9A88-0204-46E6-6FB7-F2983E072BCF}"/>
              </a:ext>
            </a:extLst>
          </p:cNvPr>
          <p:cNvSpPr>
            <a:spLocks noGrp="1"/>
          </p:cNvSpPr>
          <p:nvPr>
            <p:ph type="ftr" sz="quarter" idx="11"/>
          </p:nvPr>
        </p:nvSpPr>
        <p:spPr/>
        <p:txBody>
          <a:bodyPr/>
          <a:lstStyle/>
          <a:p>
            <a:r>
              <a:rPr lang="nl-NL"/>
              <a:t>© Breingeheimen</a:t>
            </a:r>
          </a:p>
          <a:p>
            <a:r>
              <a:rPr lang="nl-NL"/>
              <a:t>
</a:t>
            </a:r>
          </a:p>
        </p:txBody>
      </p:sp>
      <p:sp>
        <p:nvSpPr>
          <p:cNvPr id="7" name="Tijdelijke aanduiding voor dianummer 6">
            <a:extLst>
              <a:ext uri="{FF2B5EF4-FFF2-40B4-BE49-F238E27FC236}">
                <a16:creationId xmlns:a16="http://schemas.microsoft.com/office/drawing/2014/main" id="{5BED6319-4497-D2BE-0B5D-1769A47C010B}"/>
              </a:ext>
            </a:extLst>
          </p:cNvPr>
          <p:cNvSpPr>
            <a:spLocks noGrp="1"/>
          </p:cNvSpPr>
          <p:nvPr>
            <p:ph type="sldNum" sz="quarter" idx="12"/>
          </p:nvPr>
        </p:nvSpPr>
        <p:spPr/>
        <p:txBody>
          <a:bodyPr/>
          <a:lstStyle/>
          <a:p>
            <a:fld id="{097AD6B9-313B-A24C-9848-97B7E617D4B9}" type="slidenum">
              <a:rPr lang="nl-NL" smtClean="0"/>
              <a:t>‹nr.›</a:t>
            </a:fld>
            <a:endParaRPr lang="nl-NL"/>
          </a:p>
        </p:txBody>
      </p:sp>
    </p:spTree>
    <p:extLst>
      <p:ext uri="{BB962C8B-B14F-4D97-AF65-F5344CB8AC3E}">
        <p14:creationId xmlns:p14="http://schemas.microsoft.com/office/powerpoint/2010/main" val="114275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43638C6-B1A0-4637-35B9-3911ACCE27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76ED564-0C2F-1863-9AEF-1D3440657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C45FD6-B43A-8AF1-6D0D-1EE76C865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8142D8-1DC0-B94E-8ED1-F6CC3D292EC0}" type="datetime1">
              <a:rPr lang="nl-NL" smtClean="0"/>
              <a:t>28-09-2024</a:t>
            </a:fld>
            <a:endParaRPr lang="nl-NL"/>
          </a:p>
        </p:txBody>
      </p:sp>
      <p:sp>
        <p:nvSpPr>
          <p:cNvPr id="5" name="Tijdelijke aanduiding voor voettekst 4">
            <a:extLst>
              <a:ext uri="{FF2B5EF4-FFF2-40B4-BE49-F238E27FC236}">
                <a16:creationId xmlns:a16="http://schemas.microsoft.com/office/drawing/2014/main" id="{708FAE61-83D2-A024-A406-B0519A5D33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nl-NL"/>
              <a:t>© Breingeheimen</a:t>
            </a:r>
          </a:p>
          <a:p>
            <a:r>
              <a:rPr lang="nl-NL"/>
              <a:t>
</a:t>
            </a:r>
          </a:p>
        </p:txBody>
      </p:sp>
      <p:sp>
        <p:nvSpPr>
          <p:cNvPr id="6" name="Tijdelijke aanduiding voor dianummer 5">
            <a:extLst>
              <a:ext uri="{FF2B5EF4-FFF2-40B4-BE49-F238E27FC236}">
                <a16:creationId xmlns:a16="http://schemas.microsoft.com/office/drawing/2014/main" id="{E357D70B-D7B8-E216-01AD-B0B1352D68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7AD6B9-313B-A24C-9848-97B7E617D4B9}" type="slidenum">
              <a:rPr lang="nl-NL" smtClean="0"/>
              <a:t>‹nr.›</a:t>
            </a:fld>
            <a:endParaRPr lang="nl-NL"/>
          </a:p>
        </p:txBody>
      </p:sp>
    </p:spTree>
    <p:extLst>
      <p:ext uri="{BB962C8B-B14F-4D97-AF65-F5344CB8AC3E}">
        <p14:creationId xmlns:p14="http://schemas.microsoft.com/office/powerpoint/2010/main" val="106636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9000" t="-46000" b="-12000"/>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CC890-3251-4A80-2E7A-B9419481BA6D}"/>
              </a:ext>
            </a:extLst>
          </p:cNvPr>
          <p:cNvSpPr>
            <a:spLocks noGrp="1"/>
          </p:cNvSpPr>
          <p:nvPr>
            <p:ph type="ctrTitle"/>
          </p:nvPr>
        </p:nvSpPr>
        <p:spPr>
          <a:xfrm>
            <a:off x="673397" y="2958252"/>
            <a:ext cx="9144000" cy="2387600"/>
          </a:xfrm>
        </p:spPr>
        <p:txBody>
          <a:bodyPr/>
          <a:lstStyle/>
          <a:p>
            <a:pPr algn="l"/>
            <a:r>
              <a:rPr lang="nl-NL" b="1" dirty="0">
                <a:solidFill>
                  <a:schemeClr val="bg1"/>
                </a:solidFill>
                <a:latin typeface="Myriad Pro Cond" panose="020B0506030403020204" pitchFamily="34" charset="0"/>
              </a:rPr>
              <a:t>Breingeheimen Studievaardigheden II</a:t>
            </a:r>
          </a:p>
        </p:txBody>
      </p:sp>
      <p:sp>
        <p:nvSpPr>
          <p:cNvPr id="3" name="Tijdelijke aanduiding voor voettekst 2">
            <a:extLst>
              <a:ext uri="{FF2B5EF4-FFF2-40B4-BE49-F238E27FC236}">
                <a16:creationId xmlns:a16="http://schemas.microsoft.com/office/drawing/2014/main" id="{9ADCFC40-D12C-DC8F-8618-3C54C7C3CAA8}"/>
              </a:ext>
            </a:extLst>
          </p:cNvPr>
          <p:cNvSpPr>
            <a:spLocks noGrp="1"/>
          </p:cNvSpPr>
          <p:nvPr>
            <p:ph type="ftr" sz="quarter" idx="11"/>
          </p:nvPr>
        </p:nvSpPr>
        <p:spPr/>
        <p:txBody>
          <a:bodyPr/>
          <a:lstStyle/>
          <a:p>
            <a:r>
              <a:rPr lang="nl-NL" dirty="0">
                <a:solidFill>
                  <a:schemeClr val="bg1"/>
                </a:solidFill>
              </a:rPr>
              <a:t>© Breingeheimen</a:t>
            </a:r>
          </a:p>
          <a:p>
            <a:r>
              <a:rPr lang="nl-NL" dirty="0">
                <a:solidFill>
                  <a:schemeClr val="bg1"/>
                </a:solidFill>
              </a:rPr>
              <a:t>
</a:t>
            </a:r>
          </a:p>
        </p:txBody>
      </p:sp>
    </p:spTree>
    <p:extLst>
      <p:ext uri="{BB962C8B-B14F-4D97-AF65-F5344CB8AC3E}">
        <p14:creationId xmlns:p14="http://schemas.microsoft.com/office/powerpoint/2010/main" val="134541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3E0C183-0980-1CD8-3975-1D70DBF4FD2E}"/>
              </a:ext>
            </a:extLst>
          </p:cNvPr>
          <p:cNvSpPr>
            <a:spLocks noGrp="1"/>
          </p:cNvSpPr>
          <p:nvPr>
            <p:ph idx="1"/>
          </p:nvPr>
        </p:nvSpPr>
        <p:spPr>
          <a:xfrm>
            <a:off x="838200" y="914400"/>
            <a:ext cx="10515600" cy="5262563"/>
          </a:xfrm>
        </p:spPr>
        <p:txBody>
          <a:bodyPr>
            <a:normAutofit/>
          </a:bodyPr>
          <a:lstStyle/>
          <a:p>
            <a:pPr marL="0" indent="0">
              <a:buNone/>
            </a:pPr>
            <a:r>
              <a:rPr lang="nl-NL" b="1" dirty="0"/>
              <a:t>Afronding</a:t>
            </a:r>
            <a:endParaRPr lang="nl-NL" dirty="0"/>
          </a:p>
          <a:p>
            <a:pPr marL="514350" indent="-514350">
              <a:buFont typeface="+mj-lt"/>
              <a:buAutoNum type="arabicPeriod"/>
            </a:pPr>
            <a:r>
              <a:rPr lang="nl-NL" dirty="0"/>
              <a:t>Waarom is het belangrijk dat je weet wat er in je lichaam verandert in de puberteit?</a:t>
            </a:r>
          </a:p>
          <a:p>
            <a:pPr marL="514350" indent="-514350">
              <a:buFont typeface="+mj-lt"/>
              <a:buAutoNum type="arabicPeriod"/>
            </a:pPr>
            <a:r>
              <a:rPr lang="nl-NL" dirty="0"/>
              <a:t>Van welke veranderingen die je in je boek las, had je nog nooit gehoord?</a:t>
            </a:r>
          </a:p>
          <a:p>
            <a:pPr marL="0" indent="0">
              <a:buNone/>
            </a:pPr>
            <a:endParaRPr lang="nl-NL" dirty="0"/>
          </a:p>
        </p:txBody>
      </p:sp>
      <p:sp>
        <p:nvSpPr>
          <p:cNvPr id="2" name="Tijdelijke aanduiding voor voettekst 1">
            <a:extLst>
              <a:ext uri="{FF2B5EF4-FFF2-40B4-BE49-F238E27FC236}">
                <a16:creationId xmlns:a16="http://schemas.microsoft.com/office/drawing/2014/main" id="{2A127B16-B39C-BE20-9211-62F528174AF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8139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2</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p:txBody>
          <a:bodyPr/>
          <a:lstStyle/>
          <a:p>
            <a:pPr marL="0" indent="0">
              <a:buNone/>
            </a:pPr>
            <a:r>
              <a:rPr lang="nl-NL" dirty="0">
                <a:effectLst/>
                <a:latin typeface="Myriad Pro" panose="020B0503030403020204" pitchFamily="34" charset="0"/>
              </a:rPr>
              <a:t>Lees </a:t>
            </a:r>
            <a:r>
              <a:rPr lang="nl-NL" b="1" dirty="0">
                <a:effectLst/>
                <a:latin typeface="Myriad Pro" panose="020B0503030403020204" pitchFamily="34" charset="0"/>
              </a:rPr>
              <a:t>vraag 5</a:t>
            </a:r>
            <a:r>
              <a:rPr lang="nl-NL" dirty="0">
                <a:effectLst/>
                <a:latin typeface="Myriad Pro" panose="020B0503030403020204" pitchFamily="34" charset="0"/>
              </a:rPr>
              <a:t> van blz. 14 uit het werkboek. </a:t>
            </a:r>
          </a:p>
          <a:p>
            <a:pPr marL="0" indent="0">
              <a:buNone/>
            </a:pPr>
            <a:endParaRPr lang="nl-NL" dirty="0"/>
          </a:p>
        </p:txBody>
      </p:sp>
      <p:sp>
        <p:nvSpPr>
          <p:cNvPr id="4" name="Tijdelijke aanduiding voor voettekst 3">
            <a:extLst>
              <a:ext uri="{FF2B5EF4-FFF2-40B4-BE49-F238E27FC236}">
                <a16:creationId xmlns:a16="http://schemas.microsoft.com/office/drawing/2014/main" id="{541DDF66-CAB0-D5B9-D6FB-478B6A2D33FD}"/>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793051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1923316-AAF5-D989-E46C-04F0A9F5BEAF}"/>
              </a:ext>
            </a:extLst>
          </p:cNvPr>
          <p:cNvSpPr>
            <a:spLocks noGrp="1"/>
          </p:cNvSpPr>
          <p:nvPr>
            <p:ph idx="1"/>
          </p:nvPr>
        </p:nvSpPr>
        <p:spPr>
          <a:xfrm>
            <a:off x="838200" y="1253331"/>
            <a:ext cx="10515600" cy="4351338"/>
          </a:xfrm>
        </p:spPr>
        <p:txBody>
          <a:bodyPr>
            <a:normAutofit/>
          </a:bodyPr>
          <a:lstStyle/>
          <a:p>
            <a:pPr marL="0" indent="0">
              <a:lnSpc>
                <a:spcPct val="100000"/>
              </a:lnSpc>
              <a:buNone/>
            </a:pPr>
            <a:r>
              <a:rPr lang="nl-NL" i="1" dirty="0">
                <a:effectLst/>
                <a:latin typeface="Myriad Pro" panose="020B0503030403020204" pitchFamily="34" charset="0"/>
              </a:rPr>
              <a:t>Instructie</a:t>
            </a:r>
            <a:r>
              <a:rPr lang="nl-NL" dirty="0">
                <a:effectLst/>
                <a:latin typeface="Myriad Pro" panose="020B0503030403020204" pitchFamily="34" charset="0"/>
              </a:rPr>
              <a:t>:</a:t>
            </a:r>
          </a:p>
          <a:p>
            <a:pPr marL="0" indent="0">
              <a:lnSpc>
                <a:spcPct val="100000"/>
              </a:lnSpc>
              <a:buNone/>
            </a:pPr>
            <a:r>
              <a:rPr lang="nl-NL" b="1" dirty="0">
                <a:effectLst/>
                <a:latin typeface="Myriad Pro" panose="020B0503030403020204" pitchFamily="34" charset="0"/>
              </a:rPr>
              <a:t>Heb je moeite om uit bed te komen? </a:t>
            </a:r>
            <a:br>
              <a:rPr lang="nl-NL" dirty="0">
                <a:effectLst/>
                <a:latin typeface="Myriad Pro" panose="020B0503030403020204" pitchFamily="34" charset="0"/>
              </a:rPr>
            </a:br>
            <a:r>
              <a:rPr lang="nl-NL" dirty="0">
                <a:effectLst/>
                <a:latin typeface="Myriad Pro" panose="020B0503030403020204" pitchFamily="34" charset="0"/>
              </a:rPr>
              <a:t>Ga aan de linkerkant van het lokaal staan. </a:t>
            </a:r>
          </a:p>
          <a:p>
            <a:pPr marL="0" indent="0">
              <a:lnSpc>
                <a:spcPct val="100000"/>
              </a:lnSpc>
              <a:buNone/>
            </a:pPr>
            <a:r>
              <a:rPr lang="nl-NL" dirty="0">
                <a:solidFill>
                  <a:srgbClr val="0070C0"/>
                </a:solidFill>
                <a:effectLst/>
                <a:latin typeface="Myriad Pro" panose="020B0503030403020204" pitchFamily="34" charset="0"/>
              </a:rPr>
              <a:t>Of</a:t>
            </a:r>
          </a:p>
          <a:p>
            <a:pPr marL="0" indent="0">
              <a:lnSpc>
                <a:spcPct val="100000"/>
              </a:lnSpc>
              <a:buNone/>
            </a:pPr>
            <a:r>
              <a:rPr lang="nl-NL" b="1" dirty="0">
                <a:latin typeface="Myriad Pro" panose="020B0503030403020204" pitchFamily="34" charset="0"/>
              </a:rPr>
              <a:t>Stap je</a:t>
            </a:r>
            <a:r>
              <a:rPr lang="nl-NL" b="1" dirty="0">
                <a:effectLst/>
                <a:latin typeface="Myriad Pro" panose="020B0503030403020204" pitchFamily="34" charset="0"/>
              </a:rPr>
              <a:t> meestal fris uit je bed?</a:t>
            </a:r>
            <a:br>
              <a:rPr lang="nl-NL" b="1" dirty="0">
                <a:effectLst/>
                <a:latin typeface="Myriad Pro" panose="020B0503030403020204" pitchFamily="34" charset="0"/>
              </a:rPr>
            </a:br>
            <a:r>
              <a:rPr lang="nl-NL" dirty="0">
                <a:latin typeface="Myriad Pro" panose="020B0503030403020204" pitchFamily="34" charset="0"/>
              </a:rPr>
              <a:t>Ga dan aan de rechterkant van het lokaal staan.</a:t>
            </a:r>
          </a:p>
          <a:p>
            <a:pPr marL="0" indent="0">
              <a:lnSpc>
                <a:spcPct val="100000"/>
              </a:lnSpc>
              <a:buNone/>
            </a:pPr>
            <a:endParaRPr lang="nl-NL" dirty="0">
              <a:latin typeface="Myriad Pro" panose="020B0503030403020204" pitchFamily="34" charset="0"/>
            </a:endParaRPr>
          </a:p>
          <a:p>
            <a:pPr marL="0" indent="0">
              <a:buNone/>
            </a:pPr>
            <a:endParaRPr lang="nl-NL" dirty="0">
              <a:effectLst/>
              <a:latin typeface="Myriad Pro" panose="020B0503030403020204" pitchFamily="34" charset="0"/>
            </a:endParaRPr>
          </a:p>
          <a:p>
            <a:endParaRPr lang="nl-NL" dirty="0"/>
          </a:p>
        </p:txBody>
      </p:sp>
      <p:sp>
        <p:nvSpPr>
          <p:cNvPr id="2" name="Tijdelijke aanduiding voor voettekst 1">
            <a:extLst>
              <a:ext uri="{FF2B5EF4-FFF2-40B4-BE49-F238E27FC236}">
                <a16:creationId xmlns:a16="http://schemas.microsoft.com/office/drawing/2014/main" id="{388EA7F6-AB17-7594-EB37-1452923B03B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423379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E29B956C-0C58-AB9A-4653-C027737F6515}"/>
              </a:ext>
            </a:extLst>
          </p:cNvPr>
          <p:cNvSpPr>
            <a:spLocks noGrp="1"/>
          </p:cNvSpPr>
          <p:nvPr>
            <p:ph idx="1"/>
          </p:nvPr>
        </p:nvSpPr>
        <p:spPr>
          <a:xfrm>
            <a:off x="838200" y="693683"/>
            <a:ext cx="10515600" cy="5483280"/>
          </a:xfrm>
        </p:spPr>
        <p:txBody>
          <a:bodyPr/>
          <a:lstStyle/>
          <a:p>
            <a:pPr marL="0" indent="0">
              <a:buNone/>
            </a:pPr>
            <a:r>
              <a:rPr lang="nl-NL" i="1" dirty="0">
                <a:effectLst/>
                <a:latin typeface="Myriad Pro" panose="020B0503030403020204" pitchFamily="34" charset="0"/>
              </a:rPr>
              <a:t>Instructie (vervolg):</a:t>
            </a:r>
          </a:p>
          <a:p>
            <a:pPr marL="0" indent="0">
              <a:buNone/>
            </a:pPr>
            <a:r>
              <a:rPr lang="nl-NL" dirty="0">
                <a:effectLst/>
                <a:latin typeface="Myriad Pro" panose="020B0503030403020204" pitchFamily="34" charset="0"/>
              </a:rPr>
              <a:t>Leerlingen die ’s </a:t>
            </a:r>
            <a:r>
              <a:rPr lang="nl-NL" dirty="0" err="1">
                <a:effectLst/>
                <a:latin typeface="Myriad Pro" panose="020B0503030403020204" pitchFamily="34" charset="0"/>
              </a:rPr>
              <a:t>ochtends</a:t>
            </a:r>
            <a:r>
              <a:rPr lang="nl-NL" dirty="0">
                <a:effectLst/>
                <a:latin typeface="Myriad Pro" panose="020B0503030403020204" pitchFamily="34" charset="0"/>
              </a:rPr>
              <a:t> moeite hebben met opstaan gaan naar een klasgenoot die ’s </a:t>
            </a:r>
            <a:r>
              <a:rPr lang="nl-NL" dirty="0" err="1">
                <a:effectLst/>
                <a:latin typeface="Myriad Pro" panose="020B0503030403020204" pitchFamily="34" charset="0"/>
              </a:rPr>
              <a:t>ochtends</a:t>
            </a:r>
            <a:r>
              <a:rPr lang="nl-NL" dirty="0">
                <a:effectLst/>
                <a:latin typeface="Myriad Pro" panose="020B0503030403020204" pitchFamily="34" charset="0"/>
              </a:rPr>
              <a:t> gemakkelijk zijn bed kan uitkomen. </a:t>
            </a: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De leerlingen die gemakkelijk hun bed uitkomen geven een aantal tips om uitgeslapen op te staan.</a:t>
            </a:r>
          </a:p>
          <a:p>
            <a:pPr marL="0" indent="0">
              <a:buNone/>
            </a:pP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Vervolgens vragen de leerlingen die moeite hebben met opstaan nog aan enkele andere klasgenoten tips om fris op te staan.</a:t>
            </a:r>
          </a:p>
          <a:p>
            <a:pPr marL="0" indent="0">
              <a:buNone/>
            </a:pPr>
            <a:endParaRPr lang="nl-NL" dirty="0"/>
          </a:p>
        </p:txBody>
      </p:sp>
      <p:sp>
        <p:nvSpPr>
          <p:cNvPr id="2" name="Tijdelijke aanduiding voor voettekst 1">
            <a:extLst>
              <a:ext uri="{FF2B5EF4-FFF2-40B4-BE49-F238E27FC236}">
                <a16:creationId xmlns:a16="http://schemas.microsoft.com/office/drawing/2014/main" id="{4E726CB7-21F6-DF06-2293-7CEEFCF642E3}"/>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17967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C51D9F7-5DC4-F3AC-9345-419024DB5F48}"/>
              </a:ext>
            </a:extLst>
          </p:cNvPr>
          <p:cNvSpPr>
            <a:spLocks noGrp="1"/>
          </p:cNvSpPr>
          <p:nvPr>
            <p:ph idx="1"/>
          </p:nvPr>
        </p:nvSpPr>
        <p:spPr>
          <a:xfrm>
            <a:off x="838200" y="514350"/>
            <a:ext cx="10515600" cy="5972175"/>
          </a:xfrm>
        </p:spPr>
        <p:txBody>
          <a:bodyPr>
            <a:normAutofit/>
          </a:bodyPr>
          <a:lstStyle/>
          <a:p>
            <a:pPr marL="0" indent="0">
              <a:buNone/>
            </a:pPr>
            <a:r>
              <a:rPr lang="nl-NL" b="1" dirty="0"/>
              <a:t>Afronding</a:t>
            </a:r>
            <a:endParaRPr lang="nl-NL" dirty="0"/>
          </a:p>
          <a:p>
            <a:pPr marL="514350" indent="-514350">
              <a:buFont typeface="+mj-lt"/>
              <a:buAutoNum type="arabicPeriod"/>
            </a:pPr>
            <a:r>
              <a:rPr lang="nl-NL" dirty="0"/>
              <a:t>Waarom is het belangrijk dat je goed uitgeslapen op school komt?</a:t>
            </a:r>
          </a:p>
          <a:p>
            <a:pPr marL="0" indent="0">
              <a:buNone/>
            </a:pPr>
            <a:r>
              <a:rPr lang="nl-NL" i="1" dirty="0"/>
              <a:t>Uitgeslapen leerlingen voelen zich beter, presteren beter en zijn over het algemeen aangenamer in de omgang.</a:t>
            </a:r>
            <a:endParaRPr lang="nl-NL" dirty="0"/>
          </a:p>
          <a:p>
            <a:pPr marL="514350" indent="-514350">
              <a:buFont typeface="+mj-lt"/>
              <a:buAutoNum type="arabicPeriod" startAt="2"/>
            </a:pPr>
            <a:r>
              <a:rPr lang="nl-NL" dirty="0"/>
              <a:t>Waarom kan het nuttig zijn om met anderen te praten over hoe jij bepaalde dingen doet?</a:t>
            </a:r>
          </a:p>
          <a:p>
            <a:pPr marL="0" indent="0">
              <a:buNone/>
            </a:pPr>
            <a:endParaRPr lang="nl-NL" dirty="0"/>
          </a:p>
        </p:txBody>
      </p:sp>
      <p:sp>
        <p:nvSpPr>
          <p:cNvPr id="2" name="Tijdelijke aanduiding voor voettekst 1">
            <a:extLst>
              <a:ext uri="{FF2B5EF4-FFF2-40B4-BE49-F238E27FC236}">
                <a16:creationId xmlns:a16="http://schemas.microsoft.com/office/drawing/2014/main" id="{52571759-7843-A01A-2C11-4F8806BE810C}"/>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56813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3</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p:txBody>
          <a:bodyPr>
            <a:normAutofit lnSpcReduction="10000"/>
          </a:bodyPr>
          <a:lstStyle/>
          <a:p>
            <a:pPr marL="0" indent="0">
              <a:buNone/>
            </a:pPr>
            <a:r>
              <a:rPr lang="nl-NL" i="1" dirty="0"/>
              <a:t>Instructie:</a:t>
            </a:r>
            <a:endParaRPr lang="nl-NL" dirty="0"/>
          </a:p>
          <a:p>
            <a:pPr marL="0" indent="0">
              <a:buNone/>
            </a:pPr>
            <a:r>
              <a:rPr lang="nl-NL" dirty="0">
                <a:effectLst/>
                <a:latin typeface="Myriad Pro" panose="020B0503030403020204" pitchFamily="34" charset="0"/>
              </a:rPr>
              <a:t>Jullie hebben aan het eind van het Breingeheim </a:t>
            </a:r>
            <a:r>
              <a:rPr lang="nl-NL" b="1" dirty="0">
                <a:effectLst/>
                <a:latin typeface="Myriad Pro" panose="020B0503030403020204" pitchFamily="34" charset="0"/>
              </a:rPr>
              <a:t>Niet uit bed te krijgen! </a:t>
            </a:r>
            <a:r>
              <a:rPr lang="nl-NL" dirty="0">
                <a:effectLst/>
                <a:latin typeface="Myriad Pro" panose="020B0503030403020204" pitchFamily="34" charset="0"/>
              </a:rPr>
              <a:t>werkboek blz. 14,</a:t>
            </a:r>
            <a:r>
              <a:rPr lang="nl-NL" b="1" dirty="0">
                <a:effectLst/>
                <a:latin typeface="Myriad Pro" panose="020B0503030403020204" pitchFamily="34" charset="0"/>
              </a:rPr>
              <a:t> </a:t>
            </a:r>
            <a:r>
              <a:rPr lang="nl-NL" dirty="0">
                <a:effectLst/>
                <a:latin typeface="Myriad Pro" panose="020B0503030403020204" pitchFamily="34" charset="0"/>
              </a:rPr>
              <a:t>gelezen over het voorstel van wetenschappers om school een uur later te laten beginnen.</a:t>
            </a:r>
          </a:p>
          <a:p>
            <a:pPr marL="0" indent="0">
              <a:buNone/>
            </a:pPr>
            <a:endParaRPr lang="nl-NL" dirty="0"/>
          </a:p>
          <a:p>
            <a:pPr marL="0" indent="0">
              <a:buNone/>
            </a:pPr>
            <a:r>
              <a:rPr lang="nl-NL" dirty="0">
                <a:effectLst/>
                <a:latin typeface="Myriad Pro" panose="020B0503030403020204" pitchFamily="34" charset="0"/>
              </a:rPr>
              <a:t>Ben je voor? Ga dan naar de linkerkant van het lokaal. </a:t>
            </a:r>
          </a:p>
          <a:p>
            <a:pPr marL="0" indent="0">
              <a:buNone/>
            </a:pPr>
            <a:r>
              <a:rPr lang="nl-NL" dirty="0">
                <a:effectLst/>
                <a:latin typeface="Myriad Pro" panose="020B0503030403020204" pitchFamily="34" charset="0"/>
              </a:rPr>
              <a:t>Ben je tegen? Ga dan naar de rechterkant van het lokaal.</a:t>
            </a:r>
          </a:p>
          <a:p>
            <a:pPr marL="0" indent="0">
              <a:buNone/>
            </a:pPr>
            <a:br>
              <a:rPr lang="nl-NL" dirty="0">
                <a:effectLst/>
                <a:latin typeface="Myriad Pro" panose="020B0503030403020204" pitchFamily="34" charset="0"/>
              </a:rPr>
            </a:br>
            <a:r>
              <a:rPr lang="nl-NL" dirty="0">
                <a:effectLst/>
                <a:latin typeface="Myriad Pro" panose="020B0503030403020204" pitchFamily="34" charset="0"/>
              </a:rPr>
              <a:t>Geef </a:t>
            </a:r>
            <a:r>
              <a:rPr lang="nl-NL" dirty="0" err="1">
                <a:effectLst/>
                <a:latin typeface="Myriad Pro" panose="020B0503030403020204" pitchFamily="34" charset="0"/>
              </a:rPr>
              <a:t>ombeurten</a:t>
            </a:r>
            <a:r>
              <a:rPr lang="nl-NL" dirty="0">
                <a:effectLst/>
                <a:latin typeface="Myriad Pro" panose="020B0503030403020204" pitchFamily="34" charset="0"/>
              </a:rPr>
              <a:t> argumenten (redenen) voor jullie mening. </a:t>
            </a:r>
            <a:br>
              <a:rPr lang="nl-NL" dirty="0">
                <a:effectLst/>
                <a:latin typeface="Myriad Pro" panose="020B0503030403020204" pitchFamily="34" charset="0"/>
              </a:rPr>
            </a:br>
            <a:r>
              <a:rPr lang="nl-NL" dirty="0">
                <a:effectLst/>
                <a:latin typeface="Myriad Pro" panose="020B0503030403020204" pitchFamily="34" charset="0"/>
              </a:rPr>
              <a:t>Luister goed naar elkaar en laat elkaar uitpraten.</a:t>
            </a:r>
          </a:p>
          <a:p>
            <a:pPr marL="0" indent="0">
              <a:buNone/>
            </a:pPr>
            <a:endParaRPr lang="nl-NL" dirty="0"/>
          </a:p>
        </p:txBody>
      </p:sp>
      <p:sp>
        <p:nvSpPr>
          <p:cNvPr id="4" name="Tijdelijke aanduiding voor voettekst 3">
            <a:extLst>
              <a:ext uri="{FF2B5EF4-FFF2-40B4-BE49-F238E27FC236}">
                <a16:creationId xmlns:a16="http://schemas.microsoft.com/office/drawing/2014/main" id="{4A084371-D2E3-4EE0-3DE2-CA9236A15D47}"/>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54684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7C41AD67-E6A6-90BA-4A73-414F9F0D409F}"/>
              </a:ext>
            </a:extLst>
          </p:cNvPr>
          <p:cNvSpPr>
            <a:spLocks noGrp="1"/>
          </p:cNvSpPr>
          <p:nvPr>
            <p:ph idx="1"/>
          </p:nvPr>
        </p:nvSpPr>
        <p:spPr>
          <a:xfrm>
            <a:off x="838200" y="1253331"/>
            <a:ext cx="10515600" cy="4351338"/>
          </a:xfrm>
        </p:spPr>
        <p:txBody>
          <a:bodyPr>
            <a:normAutofit fontScale="85000" lnSpcReduction="20000"/>
          </a:bodyPr>
          <a:lstStyle/>
          <a:p>
            <a:pPr marL="0" indent="0">
              <a:buNone/>
            </a:pPr>
            <a:r>
              <a:rPr lang="nl-NL" i="1" dirty="0">
                <a:effectLst/>
                <a:latin typeface="Myriad Pro" panose="020B0503030403020204" pitchFamily="34" charset="0"/>
              </a:rPr>
              <a:t>Instructie (vervolg):</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Ga allemaal terug naar je eigen plek. </a:t>
            </a:r>
          </a:p>
          <a:p>
            <a:pPr marL="0" indent="0">
              <a:buNone/>
            </a:pPr>
            <a:r>
              <a:rPr lang="nl-NL" dirty="0">
                <a:effectLst/>
                <a:latin typeface="Myriad Pro" panose="020B0503030403020204" pitchFamily="34" charset="0"/>
              </a:rPr>
              <a:t>Bedenk wat je standpunt nu is. Je mag van mening veranderen. </a:t>
            </a:r>
          </a:p>
          <a:p>
            <a:pPr marL="0" indent="0">
              <a:buNone/>
            </a:pP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Ben je voor? Steek je hand op. We tellen de stemmen. </a:t>
            </a:r>
          </a:p>
          <a:p>
            <a:pPr marL="0" indent="0">
              <a:buNone/>
            </a:pP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Ben je tegen? Steek je hand op. We tellen de stemmen.</a:t>
            </a:r>
          </a:p>
          <a:p>
            <a:pPr marL="0" indent="0">
              <a:buNone/>
            </a:pPr>
            <a:br>
              <a:rPr lang="nl-NL" dirty="0">
                <a:effectLst/>
                <a:latin typeface="Myriad Pro" panose="020B0503030403020204" pitchFamily="34" charset="0"/>
              </a:rPr>
            </a:b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Welke groep heeft de meeste aanhangers? </a:t>
            </a:r>
          </a:p>
          <a:p>
            <a:endParaRPr lang="nl-NL" dirty="0"/>
          </a:p>
        </p:txBody>
      </p:sp>
      <p:sp>
        <p:nvSpPr>
          <p:cNvPr id="2" name="Tijdelijke aanduiding voor voettekst 1">
            <a:extLst>
              <a:ext uri="{FF2B5EF4-FFF2-40B4-BE49-F238E27FC236}">
                <a16:creationId xmlns:a16="http://schemas.microsoft.com/office/drawing/2014/main" id="{78437566-62B0-FE1A-1799-616A64BE091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84169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9C51D9F7-5DC4-F3AC-9345-419024DB5F48}"/>
              </a:ext>
            </a:extLst>
          </p:cNvPr>
          <p:cNvSpPr>
            <a:spLocks noGrp="1"/>
          </p:cNvSpPr>
          <p:nvPr>
            <p:ph idx="1"/>
          </p:nvPr>
        </p:nvSpPr>
        <p:spPr>
          <a:xfrm>
            <a:off x="838200" y="514350"/>
            <a:ext cx="10515600" cy="5972175"/>
          </a:xfrm>
        </p:spPr>
        <p:txBody>
          <a:bodyPr>
            <a:normAutofit/>
          </a:bodyPr>
          <a:lstStyle/>
          <a:p>
            <a:pPr marL="0" indent="0">
              <a:buNone/>
            </a:pPr>
            <a:r>
              <a:rPr lang="nl-NL" b="1" dirty="0"/>
              <a:t>Afronding</a:t>
            </a:r>
            <a:endParaRPr lang="nl-NL" dirty="0"/>
          </a:p>
          <a:p>
            <a:pPr marL="514350" indent="-514350">
              <a:buFont typeface="+mj-lt"/>
              <a:buAutoNum type="arabicPeriod"/>
            </a:pPr>
            <a:r>
              <a:rPr lang="nl-NL" dirty="0"/>
              <a:t>Waarom is het belangrijk om te discussiëren over dingen die voor ons allemaal belangrijk zijn?</a:t>
            </a:r>
          </a:p>
          <a:p>
            <a:pPr marL="514350" indent="-514350">
              <a:buFont typeface="+mj-lt"/>
              <a:buAutoNum type="arabicPeriod"/>
            </a:pPr>
            <a:r>
              <a:rPr lang="nl-NL" dirty="0"/>
              <a:t>Niet iedereen praat mee in een discussie. Wat kunnen redenen zijn om niet mee te doen? Welke tips kunnen jullie bedenken om te durven praten in een groep?</a:t>
            </a:r>
          </a:p>
          <a:p>
            <a:pPr marL="0" indent="0">
              <a:buNone/>
            </a:pPr>
            <a:endParaRPr lang="nl-NL" dirty="0"/>
          </a:p>
        </p:txBody>
      </p:sp>
      <p:sp>
        <p:nvSpPr>
          <p:cNvPr id="2" name="Tijdelijke aanduiding voor voettekst 1">
            <a:extLst>
              <a:ext uri="{FF2B5EF4-FFF2-40B4-BE49-F238E27FC236}">
                <a16:creationId xmlns:a16="http://schemas.microsoft.com/office/drawing/2014/main" id="{7F4262B9-A79F-CF38-6BA2-9CF8EF627C04}"/>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74533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1F3C5-5A4E-BF70-81D1-F3DBE3093691}"/>
              </a:ext>
            </a:extLst>
          </p:cNvPr>
          <p:cNvSpPr>
            <a:spLocks noGrp="1"/>
          </p:cNvSpPr>
          <p:nvPr>
            <p:ph type="title"/>
          </p:nvPr>
        </p:nvSpPr>
        <p:spPr/>
        <p:txBody>
          <a:bodyPr>
            <a:normAutofit/>
          </a:bodyPr>
          <a:lstStyle/>
          <a:p>
            <a:r>
              <a:rPr lang="nl-NL" b="1" dirty="0">
                <a:solidFill>
                  <a:schemeClr val="bg1">
                    <a:lumMod val="50000"/>
                  </a:schemeClr>
                </a:solidFill>
                <a:latin typeface="Myriad Pro Cond" panose="020B0506030403020204" pitchFamily="34" charset="0"/>
              </a:rPr>
              <a:t>Begrijpen</a:t>
            </a:r>
          </a:p>
        </p:txBody>
      </p:sp>
      <p:sp>
        <p:nvSpPr>
          <p:cNvPr id="3" name="Tijdelijke aanduiding voor inhoud 2">
            <a:extLst>
              <a:ext uri="{FF2B5EF4-FFF2-40B4-BE49-F238E27FC236}">
                <a16:creationId xmlns:a16="http://schemas.microsoft.com/office/drawing/2014/main" id="{55AE83B1-FC57-C256-4C9A-C39C741A2DD5}"/>
              </a:ext>
            </a:extLst>
          </p:cNvPr>
          <p:cNvSpPr>
            <a:spLocks noGrp="1"/>
          </p:cNvSpPr>
          <p:nvPr>
            <p:ph idx="1"/>
          </p:nvPr>
        </p:nvSpPr>
        <p:spPr/>
        <p:txBody>
          <a:bodyPr/>
          <a:lstStyle/>
          <a:p>
            <a:pPr marL="514350" indent="-514350">
              <a:buFont typeface="+mj-lt"/>
              <a:buAutoNum type="arabicPeriod"/>
            </a:pPr>
            <a:r>
              <a:rPr lang="nl-NL" dirty="0"/>
              <a:t>Kunnen jullie nog eens in het kort een aantal dingen noemen die veranderen in de puberteit?</a:t>
            </a:r>
          </a:p>
          <a:p>
            <a:pPr marL="514350" indent="-514350">
              <a:buFont typeface="+mj-lt"/>
              <a:buAutoNum type="arabicPeriod"/>
            </a:pPr>
            <a:r>
              <a:rPr lang="nl-NL" dirty="0"/>
              <a:t>Welke veranderingen hebben invloed op leren?</a:t>
            </a:r>
          </a:p>
          <a:p>
            <a:pPr marL="0" indent="0">
              <a:buNone/>
            </a:pPr>
            <a:r>
              <a:rPr lang="nl-NL" i="1" dirty="0"/>
              <a:t>Bijvoorbeeld het ontstaan van betere verbindingen tussen de verschillende netwerken in je hersenen, maar ook hormonale veranderingen.</a:t>
            </a:r>
            <a:endParaRPr lang="nl-NL" dirty="0"/>
          </a:p>
          <a:p>
            <a:pPr marL="0" indent="0">
              <a:buNone/>
            </a:pPr>
            <a:endParaRPr lang="nl-NL" dirty="0"/>
          </a:p>
        </p:txBody>
      </p:sp>
      <p:sp>
        <p:nvSpPr>
          <p:cNvPr id="4" name="Tijdelijke aanduiding voor voettekst 3">
            <a:extLst>
              <a:ext uri="{FF2B5EF4-FFF2-40B4-BE49-F238E27FC236}">
                <a16:creationId xmlns:a16="http://schemas.microsoft.com/office/drawing/2014/main" id="{B075DE47-B8D9-05A1-900E-E8A34E188F62}"/>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67395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Thema 1</a:t>
            </a:r>
            <a:r>
              <a:rPr lang="nl-NL" b="1" dirty="0">
                <a:latin typeface="Myriad Pro Cond" panose="020B0506030403020204" pitchFamily="34" charset="0"/>
              </a:rPr>
              <a:t>	Je brein: een supercomputer?</a:t>
            </a:r>
          </a:p>
        </p:txBody>
      </p:sp>
      <p:sp>
        <p:nvSpPr>
          <p:cNvPr id="3" name="Tijdelijke aanduiding voor voettekst 2">
            <a:extLst>
              <a:ext uri="{FF2B5EF4-FFF2-40B4-BE49-F238E27FC236}">
                <a16:creationId xmlns:a16="http://schemas.microsoft.com/office/drawing/2014/main" id="{5F465A27-58D2-9618-93D0-D138F84A940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5239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C526-13F5-0441-F36D-F2E23C551F64}"/>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Les 2</a:t>
            </a:r>
            <a:r>
              <a:rPr lang="nl-NL" b="1" dirty="0">
                <a:latin typeface="Myriad Pro Cond" panose="020B0506030403020204" pitchFamily="34" charset="0"/>
              </a:rPr>
              <a:t>	</a:t>
            </a:r>
            <a:r>
              <a:rPr lang="nl-NL" b="1" dirty="0">
                <a:effectLst/>
                <a:latin typeface="Myriad Pro Cond" panose="020B0503030403020204" pitchFamily="34" charset="0"/>
              </a:rPr>
              <a:t>Puberteit: wat gebeurt er in je brein?</a:t>
            </a:r>
            <a:endParaRPr lang="nl-NL" b="1" dirty="0">
              <a:latin typeface="Myriad Pro Cond" panose="020B0506030403020204" pitchFamily="34" charset="0"/>
            </a:endParaRPr>
          </a:p>
        </p:txBody>
      </p:sp>
      <p:sp>
        <p:nvSpPr>
          <p:cNvPr id="3" name="Tijdelijke aanduiding voor voettekst 2">
            <a:extLst>
              <a:ext uri="{FF2B5EF4-FFF2-40B4-BE49-F238E27FC236}">
                <a16:creationId xmlns:a16="http://schemas.microsoft.com/office/drawing/2014/main" id="{90471E9E-197D-2B80-96FD-738C3B23CA7C}"/>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4115310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F798A5-6538-915E-733D-51ABBBA6A7D3}"/>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Doel van de les</a:t>
            </a:r>
          </a:p>
        </p:txBody>
      </p:sp>
      <p:sp>
        <p:nvSpPr>
          <p:cNvPr id="3" name="Tijdelijke aanduiding voor inhoud 2">
            <a:extLst>
              <a:ext uri="{FF2B5EF4-FFF2-40B4-BE49-F238E27FC236}">
                <a16:creationId xmlns:a16="http://schemas.microsoft.com/office/drawing/2014/main" id="{35AE4923-15F6-2B24-6940-789CD3890642}"/>
              </a:ext>
            </a:extLst>
          </p:cNvPr>
          <p:cNvSpPr>
            <a:spLocks noGrp="1"/>
          </p:cNvSpPr>
          <p:nvPr>
            <p:ph idx="1"/>
          </p:nvPr>
        </p:nvSpPr>
        <p:spPr/>
        <p:txBody>
          <a:bodyPr>
            <a:normAutofit/>
          </a:bodyPr>
          <a:lstStyle/>
          <a:p>
            <a:pPr marL="0" indent="0">
              <a:lnSpc>
                <a:spcPct val="110000"/>
              </a:lnSpc>
              <a:buNone/>
            </a:pPr>
            <a:r>
              <a:rPr lang="nl-NL" dirty="0">
                <a:effectLst/>
                <a:latin typeface="Myriad Pro" panose="020B0503030403020204" pitchFamily="34" charset="0"/>
              </a:rPr>
              <a:t>De leerlingen:</a:t>
            </a:r>
          </a:p>
          <a:p>
            <a:r>
              <a:rPr lang="nl-NL" dirty="0">
                <a:effectLst/>
                <a:latin typeface="Myriad Pro" panose="020B0503030403020204" pitchFamily="34" charset="0"/>
              </a:rPr>
              <a:t>kennen een aantal veranderingen die tijdens de puberteit plaatsvinden in hun hersenen </a:t>
            </a:r>
          </a:p>
          <a:p>
            <a:r>
              <a:rPr lang="nl-NL" dirty="0">
                <a:effectLst/>
                <a:latin typeface="Myriad Pro" panose="020B0503030403020204" pitchFamily="34" charset="0"/>
              </a:rPr>
              <a:t>weten waarom het belangrijk is dat zij van deze veranderingen op de hoogte zijn</a:t>
            </a:r>
          </a:p>
          <a:p>
            <a:r>
              <a:rPr lang="nl-NL" dirty="0">
                <a:effectLst/>
                <a:latin typeface="Myriad Pro" panose="020B0503030403020204" pitchFamily="34" charset="0"/>
              </a:rPr>
              <a:t>begrijpen het belang van goed uitgeslapen op school komen</a:t>
            </a:r>
          </a:p>
          <a:p>
            <a:r>
              <a:rPr lang="nl-NL" dirty="0">
                <a:effectLst/>
                <a:latin typeface="Myriad Pro" panose="020B0503030403020204" pitchFamily="34" charset="0"/>
              </a:rPr>
              <a:t>kunnen deelnemen aan een discussie over de suggestie van wetenschappers om school ’s </a:t>
            </a:r>
            <a:r>
              <a:rPr lang="nl-NL" dirty="0" err="1">
                <a:effectLst/>
                <a:latin typeface="Myriad Pro" panose="020B0503030403020204" pitchFamily="34" charset="0"/>
              </a:rPr>
              <a:t>ochtends</a:t>
            </a:r>
            <a:r>
              <a:rPr lang="nl-NL" dirty="0">
                <a:effectLst/>
                <a:latin typeface="Myriad Pro" panose="020B0503030403020204" pitchFamily="34" charset="0"/>
              </a:rPr>
              <a:t> een uur later te laten beginnen</a:t>
            </a:r>
          </a:p>
          <a:p>
            <a:pPr marL="0" indent="0">
              <a:buNone/>
            </a:pPr>
            <a:endParaRPr lang="nl-NL" dirty="0"/>
          </a:p>
        </p:txBody>
      </p:sp>
      <p:sp>
        <p:nvSpPr>
          <p:cNvPr id="4" name="Tijdelijke aanduiding voor voettekst 3">
            <a:extLst>
              <a:ext uri="{FF2B5EF4-FFF2-40B4-BE49-F238E27FC236}">
                <a16:creationId xmlns:a16="http://schemas.microsoft.com/office/drawing/2014/main" id="{5F3DF0BD-066F-CF59-6880-9F27D840BDD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35995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E76CDA-36EB-56DE-10CD-BE9B098EBD58}"/>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Weten</a:t>
            </a:r>
          </a:p>
        </p:txBody>
      </p:sp>
      <p:sp>
        <p:nvSpPr>
          <p:cNvPr id="3" name="Tijdelijke aanduiding voor inhoud 2">
            <a:extLst>
              <a:ext uri="{FF2B5EF4-FFF2-40B4-BE49-F238E27FC236}">
                <a16:creationId xmlns:a16="http://schemas.microsoft.com/office/drawing/2014/main" id="{012A8A64-5153-58BF-49FF-4D4BADBEE121}"/>
              </a:ext>
            </a:extLst>
          </p:cNvPr>
          <p:cNvSpPr>
            <a:spLocks noGrp="1"/>
          </p:cNvSpPr>
          <p:nvPr>
            <p:ph idx="1"/>
          </p:nvPr>
        </p:nvSpPr>
        <p:spPr/>
        <p:txBody>
          <a:bodyPr/>
          <a:lstStyle/>
          <a:p>
            <a:pPr marL="0" indent="0">
              <a:buNone/>
            </a:pPr>
            <a:r>
              <a:rPr lang="nl-NL" dirty="0">
                <a:effectLst/>
                <a:latin typeface="Myriad Pro" panose="020B0503030403020204" pitchFamily="34" charset="0"/>
              </a:rPr>
              <a:t>In de puberteit zijn betekent dat er veel dingen veranderen in je lichaam. Je gaat er anders uitzien en wordt volwassen. Maar er verandert nog veel meer. Daarover gaat deze les.</a:t>
            </a:r>
          </a:p>
          <a:p>
            <a:pPr marL="0" indent="0">
              <a:buNone/>
            </a:pPr>
            <a:endParaRPr lang="nl-NL" dirty="0"/>
          </a:p>
        </p:txBody>
      </p:sp>
      <p:sp>
        <p:nvSpPr>
          <p:cNvPr id="4" name="Tijdelijke aanduiding voor voettekst 3">
            <a:extLst>
              <a:ext uri="{FF2B5EF4-FFF2-40B4-BE49-F238E27FC236}">
                <a16:creationId xmlns:a16="http://schemas.microsoft.com/office/drawing/2014/main" id="{A794C63E-F80E-34DC-7F1C-B84EF2A142B1}"/>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72369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53B6-440D-4F7B-3C67-336141486E6A}"/>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Ervaren</a:t>
            </a:r>
          </a:p>
        </p:txBody>
      </p:sp>
      <p:sp>
        <p:nvSpPr>
          <p:cNvPr id="3" name="Tijdelijke aanduiding voor inhoud 2">
            <a:extLst>
              <a:ext uri="{FF2B5EF4-FFF2-40B4-BE49-F238E27FC236}">
                <a16:creationId xmlns:a16="http://schemas.microsoft.com/office/drawing/2014/main" id="{C434DBFD-982E-15CF-56EB-18A77EA3E49D}"/>
              </a:ext>
            </a:extLst>
          </p:cNvPr>
          <p:cNvSpPr>
            <a:spLocks noGrp="1"/>
          </p:cNvSpPr>
          <p:nvPr>
            <p:ph idx="1"/>
          </p:nvPr>
        </p:nvSpPr>
        <p:spPr/>
        <p:txBody>
          <a:bodyPr/>
          <a:lstStyle/>
          <a:p>
            <a:pPr marL="0" indent="0">
              <a:buNone/>
            </a:pPr>
            <a:r>
              <a:rPr lang="nl-NL" dirty="0">
                <a:effectLst/>
                <a:latin typeface="Myriad Pro" panose="020B0503030403020204" pitchFamily="34" charset="0"/>
              </a:rPr>
              <a:t>Tijdens de puberteit groeien onder andere je kleine hersenen. </a:t>
            </a:r>
            <a:br>
              <a:rPr lang="nl-NL" dirty="0">
                <a:effectLst/>
                <a:latin typeface="Myriad Pro" panose="020B0503030403020204" pitchFamily="34" charset="0"/>
              </a:rPr>
            </a:br>
            <a:r>
              <a:rPr lang="nl-NL" dirty="0">
                <a:effectLst/>
                <a:latin typeface="Myriad Pro" panose="020B0503030403020204" pitchFamily="34" charset="0"/>
              </a:rPr>
              <a:t>Ze zitten onderaan in je achterhoofd en lijken op een boomblad. </a:t>
            </a:r>
            <a:br>
              <a:rPr lang="nl-NL" dirty="0">
                <a:effectLst/>
                <a:latin typeface="Myriad Pro" panose="020B0503030403020204" pitchFamily="34" charset="0"/>
              </a:rPr>
            </a:br>
            <a:r>
              <a:rPr lang="nl-NL" dirty="0">
                <a:effectLst/>
                <a:latin typeface="Myriad Pro" panose="020B0503030403020204" pitchFamily="34" charset="0"/>
              </a:rPr>
              <a:t>Ze hebben te maken met het samenwerken van spieren om bepaalde bewegingen mogelijk te maken. </a:t>
            </a:r>
            <a:r>
              <a:rPr lang="nl-NL" dirty="0">
                <a:latin typeface="Myriad Pro" panose="020B0503030403020204" pitchFamily="34" charset="0"/>
              </a:rPr>
              <a:t>O</a:t>
            </a:r>
            <a:r>
              <a:rPr lang="nl-NL" dirty="0">
                <a:effectLst/>
                <a:latin typeface="Myriad Pro" panose="020B0503030403020204" pitchFamily="34" charset="0"/>
              </a:rPr>
              <a:t>nderzoekers denken dat de kleine hersenen ook te maken hebben met het denkproces en het beheersen van emoties. </a:t>
            </a:r>
          </a:p>
        </p:txBody>
      </p:sp>
      <p:sp>
        <p:nvSpPr>
          <p:cNvPr id="4" name="Tijdelijke aanduiding voor voettekst 3">
            <a:extLst>
              <a:ext uri="{FF2B5EF4-FFF2-40B4-BE49-F238E27FC236}">
                <a16:creationId xmlns:a16="http://schemas.microsoft.com/office/drawing/2014/main" id="{DD24F27B-E120-2B7C-5F7F-218B858670B8}"/>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274303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04B4F0B-74D0-01D6-0EAD-8EF9F42A1041}"/>
              </a:ext>
            </a:extLst>
          </p:cNvPr>
          <p:cNvSpPr>
            <a:spLocks noGrp="1"/>
          </p:cNvSpPr>
          <p:nvPr>
            <p:ph idx="1"/>
          </p:nvPr>
        </p:nvSpPr>
        <p:spPr>
          <a:xfrm>
            <a:off x="838200" y="361507"/>
            <a:ext cx="10515600" cy="6344093"/>
          </a:xfrm>
        </p:spPr>
        <p:txBody>
          <a:bodyPr>
            <a:normAutofit/>
          </a:bodyPr>
          <a:lstStyle/>
          <a:p>
            <a:pPr marL="0" indent="0">
              <a:buNone/>
            </a:pPr>
            <a:r>
              <a:rPr lang="nl-NL" i="1" dirty="0">
                <a:effectLst/>
                <a:latin typeface="Myriad Pro" panose="020B0503030403020204" pitchFamily="34" charset="0"/>
              </a:rPr>
              <a:t>Instructie:</a:t>
            </a:r>
            <a:endParaRPr lang="nl-NL" dirty="0">
              <a:effectLst/>
              <a:latin typeface="Myriad Pro" panose="020B0503030403020204" pitchFamily="34" charset="0"/>
            </a:endParaRPr>
          </a:p>
          <a:p>
            <a:pPr marL="0" indent="0">
              <a:buNone/>
            </a:pPr>
            <a:r>
              <a:rPr lang="nl-NL" dirty="0">
                <a:effectLst/>
                <a:latin typeface="Myriad Pro" panose="020B0503030403020204" pitchFamily="34" charset="0"/>
              </a:rPr>
              <a:t>Werken jouw kleine hersenen goed? Een kleine test.</a:t>
            </a:r>
          </a:p>
          <a:p>
            <a:pPr marL="0" indent="0">
              <a:buNone/>
            </a:pPr>
            <a:r>
              <a:rPr lang="nl-NL" dirty="0">
                <a:latin typeface="Myriad Pro" panose="020B0503030403020204" pitchFamily="34" charset="0"/>
              </a:rPr>
              <a:t>• </a:t>
            </a:r>
            <a:r>
              <a:rPr lang="nl-NL" dirty="0">
                <a:effectLst/>
                <a:latin typeface="Myriad Pro" panose="020B0503030403020204" pitchFamily="34" charset="0"/>
              </a:rPr>
              <a:t>Ga achter je stoel staan.</a:t>
            </a:r>
          </a:p>
          <a:p>
            <a:r>
              <a:rPr lang="nl-NL" dirty="0">
                <a:effectLst/>
                <a:latin typeface="Myriad Pro" panose="020B0503030403020204" pitchFamily="34" charset="0"/>
              </a:rPr>
              <a:t>Doe je ogen dicht. Steek je rechter wijsvinger omhoog en probeer daarmee je neus aan te raken. </a:t>
            </a:r>
          </a:p>
          <a:p>
            <a:pPr marL="0" indent="0">
              <a:buNone/>
            </a:pPr>
            <a:r>
              <a:rPr lang="nl-NL" dirty="0">
                <a:effectLst/>
                <a:latin typeface="Myriad Pro" panose="020B0503030403020204" pitchFamily="34" charset="0"/>
              </a:rPr>
              <a:t>Lukt het je? Dan is alles oké!</a:t>
            </a:r>
          </a:p>
          <a:p>
            <a:r>
              <a:rPr lang="nl-NL" dirty="0">
                <a:effectLst/>
                <a:latin typeface="Myriad Pro" panose="020B0503030403020204" pitchFamily="34" charset="0"/>
              </a:rPr>
              <a:t>Om het nog wat moeilijker te maken: Ga op je rechterbeen staan, trek je linkerbeen op zodat het de grond niet raakt, strek je linkerarm opzij en probeer weer met je rechter wijsvinger je neus aan te raken met je ogen dicht.</a:t>
            </a:r>
          </a:p>
          <a:p>
            <a:pPr marL="0" indent="0">
              <a:buNone/>
            </a:pPr>
            <a:endParaRPr lang="nl-NL" dirty="0">
              <a:effectLst/>
              <a:latin typeface="Myriad Pro" panose="020B0503030403020204" pitchFamily="34" charset="0"/>
            </a:endParaRPr>
          </a:p>
          <a:p>
            <a:pPr marL="0" indent="0">
              <a:buNone/>
            </a:pPr>
            <a:endParaRPr lang="nl-NL" dirty="0"/>
          </a:p>
        </p:txBody>
      </p:sp>
      <p:sp>
        <p:nvSpPr>
          <p:cNvPr id="2" name="Tijdelijke aanduiding voor voettekst 1">
            <a:extLst>
              <a:ext uri="{FF2B5EF4-FFF2-40B4-BE49-F238E27FC236}">
                <a16:creationId xmlns:a16="http://schemas.microsoft.com/office/drawing/2014/main" id="{239DEB26-E459-FD73-4878-AC47C87A8679}"/>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827662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A5BF3C89-964B-1099-B647-C0B235892EB9}"/>
              </a:ext>
            </a:extLst>
          </p:cNvPr>
          <p:cNvSpPr>
            <a:spLocks noGrp="1"/>
          </p:cNvSpPr>
          <p:nvPr>
            <p:ph idx="1"/>
          </p:nvPr>
        </p:nvSpPr>
        <p:spPr/>
        <p:txBody>
          <a:bodyPr/>
          <a:lstStyle/>
          <a:p>
            <a:pPr marL="0" indent="0">
              <a:buNone/>
            </a:pPr>
            <a:r>
              <a:rPr lang="nl-NL" b="1" dirty="0"/>
              <a:t>Afronding</a:t>
            </a:r>
            <a:endParaRPr lang="nl-NL" dirty="0"/>
          </a:p>
          <a:p>
            <a:pPr marL="0" indent="0">
              <a:buNone/>
            </a:pPr>
            <a:r>
              <a:rPr lang="nl-NL" dirty="0"/>
              <a:t>Waar doet je dit aan denken? </a:t>
            </a:r>
          </a:p>
          <a:p>
            <a:pPr marL="0" indent="0">
              <a:buNone/>
            </a:pPr>
            <a:r>
              <a:rPr lang="nl-NL" i="1" dirty="0"/>
              <a:t>Misschien aan politieseries waarin mensen een alcoholtest moeten doen.</a:t>
            </a:r>
            <a:br>
              <a:rPr lang="nl-NL" dirty="0"/>
            </a:br>
            <a:r>
              <a:rPr lang="nl-NL" i="1" dirty="0"/>
              <a:t>Drink je te veel alcohol dan sta je niet meer stevig op je benen en ga je zwalken doordat het deel van je hersenen dat regelt dat je stevig staat van slag raakt.</a:t>
            </a:r>
            <a:endParaRPr lang="nl-NL" dirty="0"/>
          </a:p>
        </p:txBody>
      </p:sp>
      <p:sp>
        <p:nvSpPr>
          <p:cNvPr id="2" name="Tijdelijke aanduiding voor voettekst 1">
            <a:extLst>
              <a:ext uri="{FF2B5EF4-FFF2-40B4-BE49-F238E27FC236}">
                <a16:creationId xmlns:a16="http://schemas.microsoft.com/office/drawing/2014/main" id="{82D16FE0-7734-1624-82E5-3C623AA46D0C}"/>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376852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6CA9F-5F71-DF20-627A-FD2C0A045365}"/>
              </a:ext>
            </a:extLst>
          </p:cNvPr>
          <p:cNvSpPr>
            <a:spLocks noGrp="1"/>
          </p:cNvSpPr>
          <p:nvPr>
            <p:ph type="title"/>
          </p:nvPr>
        </p:nvSpPr>
        <p:spPr/>
        <p:txBody>
          <a:bodyPr/>
          <a:lstStyle/>
          <a:p>
            <a:r>
              <a:rPr lang="nl-NL" b="1" dirty="0">
                <a:solidFill>
                  <a:schemeClr val="bg1">
                    <a:lumMod val="50000"/>
                  </a:schemeClr>
                </a:solidFill>
                <a:latin typeface="Myriad Pro Cond" panose="020B0506030403020204" pitchFamily="34" charset="0"/>
              </a:rPr>
              <a:t>Doen 1</a:t>
            </a:r>
            <a:endParaRPr lang="nl-NL" dirty="0"/>
          </a:p>
        </p:txBody>
      </p:sp>
      <p:sp>
        <p:nvSpPr>
          <p:cNvPr id="3" name="Tijdelijke aanduiding voor inhoud 2">
            <a:extLst>
              <a:ext uri="{FF2B5EF4-FFF2-40B4-BE49-F238E27FC236}">
                <a16:creationId xmlns:a16="http://schemas.microsoft.com/office/drawing/2014/main" id="{15EDCA7C-03C8-4D3A-C553-EA21F559647E}"/>
              </a:ext>
            </a:extLst>
          </p:cNvPr>
          <p:cNvSpPr>
            <a:spLocks noGrp="1"/>
          </p:cNvSpPr>
          <p:nvPr>
            <p:ph idx="1"/>
          </p:nvPr>
        </p:nvSpPr>
        <p:spPr/>
        <p:txBody>
          <a:bodyPr/>
          <a:lstStyle/>
          <a:p>
            <a:pPr marL="0" indent="0">
              <a:buNone/>
            </a:pPr>
            <a:r>
              <a:rPr lang="nl-NL" dirty="0"/>
              <a:t>Lees in het werkboek blz. 12, 13 en 14 en beantwoord de </a:t>
            </a:r>
            <a:br>
              <a:rPr lang="nl-NL" dirty="0"/>
            </a:br>
            <a:r>
              <a:rPr lang="nl-NL" b="1" dirty="0"/>
              <a:t>vragen 1 t/m 4</a:t>
            </a:r>
            <a:r>
              <a:rPr lang="nl-NL" dirty="0"/>
              <a:t> op blz. 14. Vraag 5 wordt nog even open gelaten.</a:t>
            </a:r>
          </a:p>
          <a:p>
            <a:pPr marL="0" indent="0">
              <a:buNone/>
            </a:pPr>
            <a:endParaRPr lang="nl-NL" dirty="0"/>
          </a:p>
        </p:txBody>
      </p:sp>
      <p:sp>
        <p:nvSpPr>
          <p:cNvPr id="4" name="Tijdelijke aanduiding voor voettekst 3">
            <a:extLst>
              <a:ext uri="{FF2B5EF4-FFF2-40B4-BE49-F238E27FC236}">
                <a16:creationId xmlns:a16="http://schemas.microsoft.com/office/drawing/2014/main" id="{FFFFC2B9-7A85-9ED0-43FD-AD39A831E037}"/>
              </a:ext>
            </a:extLst>
          </p:cNvPr>
          <p:cNvSpPr>
            <a:spLocks noGrp="1"/>
          </p:cNvSpPr>
          <p:nvPr>
            <p:ph type="ftr" sz="quarter" idx="11"/>
          </p:nvPr>
        </p:nvSpPr>
        <p:spPr/>
        <p:txBody>
          <a:bodyPr/>
          <a:lstStyle/>
          <a:p>
            <a:r>
              <a:rPr lang="nl-NL"/>
              <a:t>© Breingeheimen</a:t>
            </a:r>
          </a:p>
          <a:p>
            <a:r>
              <a:rPr lang="nl-NL"/>
              <a:t>
</a:t>
            </a:r>
          </a:p>
        </p:txBody>
      </p:sp>
    </p:spTree>
    <p:extLst>
      <p:ext uri="{BB962C8B-B14F-4D97-AF65-F5344CB8AC3E}">
        <p14:creationId xmlns:p14="http://schemas.microsoft.com/office/powerpoint/2010/main" val="134158217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131</TotalTime>
  <Words>965</Words>
  <Application>Microsoft Macintosh PowerPoint</Application>
  <PresentationFormat>Breedbeeld</PresentationFormat>
  <Paragraphs>112</Paragraphs>
  <Slides>18</Slides>
  <Notes>6</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18</vt:i4>
      </vt:variant>
    </vt:vector>
  </HeadingPairs>
  <TitlesOfParts>
    <vt:vector size="24" baseType="lpstr">
      <vt:lpstr>Aptos</vt:lpstr>
      <vt:lpstr>Aptos Display</vt:lpstr>
      <vt:lpstr>Arial</vt:lpstr>
      <vt:lpstr>Myriad Pro</vt:lpstr>
      <vt:lpstr>Myriad Pro Cond</vt:lpstr>
      <vt:lpstr>Kantoorthema</vt:lpstr>
      <vt:lpstr>Breingeheimen Studievaardigheden II</vt:lpstr>
      <vt:lpstr>Thema 1 Je brein: een supercomputer?</vt:lpstr>
      <vt:lpstr>Les 2 Puberteit: wat gebeurt er in je brein?</vt:lpstr>
      <vt:lpstr>Doel van de les</vt:lpstr>
      <vt:lpstr>Weten</vt:lpstr>
      <vt:lpstr>Ervaren</vt:lpstr>
      <vt:lpstr>PowerPoint-presentatie</vt:lpstr>
      <vt:lpstr>PowerPoint-presentatie</vt:lpstr>
      <vt:lpstr>Doen 1</vt:lpstr>
      <vt:lpstr>PowerPoint-presentatie</vt:lpstr>
      <vt:lpstr>Doen 2</vt:lpstr>
      <vt:lpstr>PowerPoint-presentatie</vt:lpstr>
      <vt:lpstr>PowerPoint-presentatie</vt:lpstr>
      <vt:lpstr>PowerPoint-presentatie</vt:lpstr>
      <vt:lpstr>Doen 3</vt:lpstr>
      <vt:lpstr>PowerPoint-presentatie</vt:lpstr>
      <vt:lpstr>PowerPoint-presentatie</vt:lpstr>
      <vt:lpstr>Begrijpen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Breingeheimen Studievaardigheden II</dc:title>
  <dc:creator>Godelinde Schulte</dc:creator>
  <cp:lastModifiedBy>Godelinde Schulte</cp:lastModifiedBy>
  <cp:revision>6</cp:revision>
  <dcterms:created xsi:type="dcterms:W3CDTF">2024-09-28T10:51:10Z</dcterms:created>
  <dcterms:modified xsi:type="dcterms:W3CDTF">2024-09-28T13:42:12Z</dcterms:modified>
</cp:coreProperties>
</file>